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4"/>
  </p:notesMasterIdLst>
  <p:handoutMasterIdLst>
    <p:handoutMasterId r:id="rId35"/>
  </p:handoutMasterIdLst>
  <p:sldIdLst>
    <p:sldId id="312" r:id="rId5"/>
    <p:sldId id="455" r:id="rId6"/>
    <p:sldId id="456" r:id="rId7"/>
    <p:sldId id="457" r:id="rId8"/>
    <p:sldId id="458" r:id="rId9"/>
    <p:sldId id="469" r:id="rId10"/>
    <p:sldId id="470" r:id="rId11"/>
    <p:sldId id="461" r:id="rId12"/>
    <p:sldId id="472" r:id="rId13"/>
    <p:sldId id="473" r:id="rId14"/>
    <p:sldId id="466" r:id="rId15"/>
    <p:sldId id="475" r:id="rId16"/>
    <p:sldId id="476" r:id="rId17"/>
    <p:sldId id="477" r:id="rId18"/>
    <p:sldId id="478" r:id="rId19"/>
    <p:sldId id="479" r:id="rId20"/>
    <p:sldId id="480" r:id="rId21"/>
    <p:sldId id="481" r:id="rId22"/>
    <p:sldId id="482" r:id="rId23"/>
    <p:sldId id="483" r:id="rId24"/>
    <p:sldId id="484" r:id="rId25"/>
    <p:sldId id="485" r:id="rId26"/>
    <p:sldId id="468" r:id="rId27"/>
    <p:sldId id="467" r:id="rId28"/>
    <p:sldId id="453" r:id="rId29"/>
    <p:sldId id="459" r:id="rId30"/>
    <p:sldId id="460" r:id="rId31"/>
    <p:sldId id="462" r:id="rId32"/>
    <p:sldId id="464" r:id="rId3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077" algn="l" rtl="0" fontAlgn="base">
      <a:spcBef>
        <a:spcPct val="0"/>
      </a:spcBef>
      <a:spcAft>
        <a:spcPct val="0"/>
      </a:spcAft>
      <a:defRPr sz="2400" kern="1200">
        <a:solidFill>
          <a:schemeClr val="tx1"/>
        </a:solidFill>
        <a:latin typeface="Times New Roman" charset="0"/>
        <a:ea typeface="+mn-ea"/>
        <a:cs typeface="+mn-cs"/>
      </a:defRPr>
    </a:lvl2pPr>
    <a:lvl3pPr marL="914156" algn="l" rtl="0" fontAlgn="base">
      <a:spcBef>
        <a:spcPct val="0"/>
      </a:spcBef>
      <a:spcAft>
        <a:spcPct val="0"/>
      </a:spcAft>
      <a:defRPr sz="2400" kern="1200">
        <a:solidFill>
          <a:schemeClr val="tx1"/>
        </a:solidFill>
        <a:latin typeface="Times New Roman" charset="0"/>
        <a:ea typeface="+mn-ea"/>
        <a:cs typeface="+mn-cs"/>
      </a:defRPr>
    </a:lvl3pPr>
    <a:lvl4pPr marL="1371232" algn="l" rtl="0" fontAlgn="base">
      <a:spcBef>
        <a:spcPct val="0"/>
      </a:spcBef>
      <a:spcAft>
        <a:spcPct val="0"/>
      </a:spcAft>
      <a:defRPr sz="2400" kern="1200">
        <a:solidFill>
          <a:schemeClr val="tx1"/>
        </a:solidFill>
        <a:latin typeface="Times New Roman" charset="0"/>
        <a:ea typeface="+mn-ea"/>
        <a:cs typeface="+mn-cs"/>
      </a:defRPr>
    </a:lvl4pPr>
    <a:lvl5pPr marL="1828311" algn="l" rtl="0" fontAlgn="base">
      <a:spcBef>
        <a:spcPct val="0"/>
      </a:spcBef>
      <a:spcAft>
        <a:spcPct val="0"/>
      </a:spcAft>
      <a:defRPr sz="2400" kern="1200">
        <a:solidFill>
          <a:schemeClr val="tx1"/>
        </a:solidFill>
        <a:latin typeface="Times New Roman" charset="0"/>
        <a:ea typeface="+mn-ea"/>
        <a:cs typeface="+mn-cs"/>
      </a:defRPr>
    </a:lvl5pPr>
    <a:lvl6pPr marL="2285389" algn="l" defTabSz="914156" rtl="0" eaLnBrk="1" latinLnBrk="0" hangingPunct="1">
      <a:defRPr sz="2400" kern="1200">
        <a:solidFill>
          <a:schemeClr val="tx1"/>
        </a:solidFill>
        <a:latin typeface="Times New Roman" charset="0"/>
        <a:ea typeface="+mn-ea"/>
        <a:cs typeface="+mn-cs"/>
      </a:defRPr>
    </a:lvl6pPr>
    <a:lvl7pPr marL="2742468" algn="l" defTabSz="914156" rtl="0" eaLnBrk="1" latinLnBrk="0" hangingPunct="1">
      <a:defRPr sz="2400" kern="1200">
        <a:solidFill>
          <a:schemeClr val="tx1"/>
        </a:solidFill>
        <a:latin typeface="Times New Roman" charset="0"/>
        <a:ea typeface="+mn-ea"/>
        <a:cs typeface="+mn-cs"/>
      </a:defRPr>
    </a:lvl7pPr>
    <a:lvl8pPr marL="3199545" algn="l" defTabSz="914156" rtl="0" eaLnBrk="1" latinLnBrk="0" hangingPunct="1">
      <a:defRPr sz="2400" kern="1200">
        <a:solidFill>
          <a:schemeClr val="tx1"/>
        </a:solidFill>
        <a:latin typeface="Times New Roman" charset="0"/>
        <a:ea typeface="+mn-ea"/>
        <a:cs typeface="+mn-cs"/>
      </a:defRPr>
    </a:lvl8pPr>
    <a:lvl9pPr marL="3656622" algn="l" defTabSz="914156"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422">
          <p15:clr>
            <a:srgbClr val="A4A3A4"/>
          </p15:clr>
        </p15:guide>
        <p15:guide id="2" orient="horz" pos="980">
          <p15:clr>
            <a:srgbClr val="A4A3A4"/>
          </p15:clr>
        </p15:guide>
        <p15:guide id="3" orient="horz" pos="4051">
          <p15:clr>
            <a:srgbClr val="A4A3A4"/>
          </p15:clr>
        </p15:guide>
        <p15:guide id="4" pos="226">
          <p15:clr>
            <a:srgbClr val="A4A3A4"/>
          </p15:clr>
        </p15:guide>
        <p15:guide id="5" pos="55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56"/>
    <a:srgbClr val="008080"/>
    <a:srgbClr val="C3E76F"/>
    <a:srgbClr val="CC3300"/>
    <a:srgbClr val="7AB800"/>
    <a:srgbClr val="FFB300"/>
    <a:srgbClr val="FFFFCC"/>
    <a:srgbClr val="CC0099"/>
    <a:srgbClr val="EAEAEA"/>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5946C-93AA-4AB7-823C-C0465644EBE1}" v="52" dt="2023-03-20T16:26:06.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7552" autoAdjust="0"/>
  </p:normalViewPr>
  <p:slideViewPr>
    <p:cSldViewPr snapToGrid="0">
      <p:cViewPr varScale="1">
        <p:scale>
          <a:sx n="114" d="100"/>
          <a:sy n="114" d="100"/>
        </p:scale>
        <p:origin x="834" y="102"/>
      </p:cViewPr>
      <p:guideLst>
        <p:guide orient="horz" pos="422"/>
        <p:guide orient="horz" pos="980"/>
        <p:guide orient="horz" pos="4051"/>
        <p:guide pos="226"/>
        <p:guide pos="55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86C6D-3589-4A1F-926C-8F4106CB956F}"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3A63E64E-CEA3-419F-8644-4C04719C6DDD}">
      <dgm:prSet phldrT="[Text]" custT="1"/>
      <dgm:spPr>
        <a:solidFill>
          <a:schemeClr val="bg2">
            <a:alpha val="50000"/>
          </a:schemeClr>
        </a:solidFill>
      </dgm:spPr>
      <dgm:t>
        <a:bodyPr/>
        <a:lstStyle/>
        <a:p>
          <a:pPr algn="ctr"/>
          <a:r>
            <a:rPr lang="en-US" sz="2800" dirty="0"/>
            <a:t>The 5 C’s  of Credit</a:t>
          </a:r>
        </a:p>
      </dgm:t>
    </dgm:pt>
    <dgm:pt modelId="{30A3E1F8-65FA-4A42-83DE-6AEB9436B0D7}" type="parTrans" cxnId="{BF2B159B-405E-488A-AC26-A84FDEB8D6BF}">
      <dgm:prSet/>
      <dgm:spPr/>
      <dgm:t>
        <a:bodyPr/>
        <a:lstStyle/>
        <a:p>
          <a:endParaRPr lang="en-US"/>
        </a:p>
      </dgm:t>
    </dgm:pt>
    <dgm:pt modelId="{9E11C6EB-B527-4540-A83E-9D1624C3E820}" type="sibTrans" cxnId="{BF2B159B-405E-488A-AC26-A84FDEB8D6BF}">
      <dgm:prSet/>
      <dgm:spPr/>
      <dgm:t>
        <a:bodyPr/>
        <a:lstStyle/>
        <a:p>
          <a:endParaRPr lang="en-US"/>
        </a:p>
      </dgm:t>
    </dgm:pt>
    <dgm:pt modelId="{995EFC28-1E92-4DE4-AFD8-4523A295F286}">
      <dgm:prSet phldrT="[Text]"/>
      <dgm:spPr>
        <a:solidFill>
          <a:schemeClr val="tx2">
            <a:alpha val="50000"/>
          </a:schemeClr>
        </a:solidFill>
      </dgm:spPr>
      <dgm:t>
        <a:bodyPr/>
        <a:lstStyle/>
        <a:p>
          <a:r>
            <a:rPr lang="en-US" dirty="0"/>
            <a:t>Conditions</a:t>
          </a:r>
        </a:p>
      </dgm:t>
    </dgm:pt>
    <dgm:pt modelId="{1B834200-5B63-430C-B76A-B5E4837AC59D}" type="parTrans" cxnId="{4E61B414-7BFE-42F8-AD5E-6457986C5DF4}">
      <dgm:prSet/>
      <dgm:spPr/>
      <dgm:t>
        <a:bodyPr/>
        <a:lstStyle/>
        <a:p>
          <a:endParaRPr lang="en-US"/>
        </a:p>
      </dgm:t>
    </dgm:pt>
    <dgm:pt modelId="{E2B191FB-CA2D-4D1A-85F7-5A20F66BE010}" type="sibTrans" cxnId="{4E61B414-7BFE-42F8-AD5E-6457986C5DF4}">
      <dgm:prSet/>
      <dgm:spPr/>
      <dgm:t>
        <a:bodyPr/>
        <a:lstStyle/>
        <a:p>
          <a:endParaRPr lang="en-US"/>
        </a:p>
      </dgm:t>
    </dgm:pt>
    <dgm:pt modelId="{6CD96B4F-F14D-422F-B206-D44CD68FC562}">
      <dgm:prSet phldrT="[Text]"/>
      <dgm:spPr/>
      <dgm:t>
        <a:bodyPr/>
        <a:lstStyle/>
        <a:p>
          <a:r>
            <a:rPr lang="en-US" dirty="0"/>
            <a:t>Capacity</a:t>
          </a:r>
        </a:p>
      </dgm:t>
    </dgm:pt>
    <dgm:pt modelId="{D1A88C5E-1CD6-48DE-98D6-4B74070D3A17}" type="parTrans" cxnId="{A399D2CD-3937-4857-961E-486D99ADCAF3}">
      <dgm:prSet/>
      <dgm:spPr/>
      <dgm:t>
        <a:bodyPr/>
        <a:lstStyle/>
        <a:p>
          <a:endParaRPr lang="en-US"/>
        </a:p>
      </dgm:t>
    </dgm:pt>
    <dgm:pt modelId="{4A58D036-F10C-4F1F-A490-D8C1EA3C7B66}" type="sibTrans" cxnId="{A399D2CD-3937-4857-961E-486D99ADCAF3}">
      <dgm:prSet/>
      <dgm:spPr/>
      <dgm:t>
        <a:bodyPr/>
        <a:lstStyle/>
        <a:p>
          <a:endParaRPr lang="en-US"/>
        </a:p>
      </dgm:t>
    </dgm:pt>
    <dgm:pt modelId="{DBF0F41B-F233-41E9-BD58-84044C4E2F32}">
      <dgm:prSet phldrT="[Text]"/>
      <dgm:spPr/>
      <dgm:t>
        <a:bodyPr/>
        <a:lstStyle/>
        <a:p>
          <a:r>
            <a:rPr lang="en-US" dirty="0"/>
            <a:t>Character</a:t>
          </a:r>
        </a:p>
      </dgm:t>
    </dgm:pt>
    <dgm:pt modelId="{F0D28B5C-CA8F-418E-94A4-B612BA2E21A7}" type="parTrans" cxnId="{CBF13290-D1D2-4D78-BBEF-2D7683C03D2A}">
      <dgm:prSet/>
      <dgm:spPr/>
      <dgm:t>
        <a:bodyPr/>
        <a:lstStyle/>
        <a:p>
          <a:endParaRPr lang="en-US"/>
        </a:p>
      </dgm:t>
    </dgm:pt>
    <dgm:pt modelId="{51484EB0-20C1-4131-8A49-5B99DE0EA49D}" type="sibTrans" cxnId="{CBF13290-D1D2-4D78-BBEF-2D7683C03D2A}">
      <dgm:prSet/>
      <dgm:spPr/>
      <dgm:t>
        <a:bodyPr/>
        <a:lstStyle/>
        <a:p>
          <a:endParaRPr lang="en-US"/>
        </a:p>
      </dgm:t>
    </dgm:pt>
    <dgm:pt modelId="{C2C7AE9D-2D81-430A-AD44-085BE17373AC}">
      <dgm:prSet phldrT="[Text]"/>
      <dgm:spPr/>
      <dgm:t>
        <a:bodyPr/>
        <a:lstStyle/>
        <a:p>
          <a:r>
            <a:rPr lang="en-US" dirty="0"/>
            <a:t>Collateral</a:t>
          </a:r>
        </a:p>
      </dgm:t>
    </dgm:pt>
    <dgm:pt modelId="{203ED056-353F-48FA-973D-E49CE86BB720}" type="parTrans" cxnId="{34240A83-7C91-49B1-9304-A1869FA729E6}">
      <dgm:prSet/>
      <dgm:spPr/>
      <dgm:t>
        <a:bodyPr/>
        <a:lstStyle/>
        <a:p>
          <a:endParaRPr lang="en-US"/>
        </a:p>
      </dgm:t>
    </dgm:pt>
    <dgm:pt modelId="{4AD477F1-428C-4096-9608-59F9BFE2611D}" type="sibTrans" cxnId="{34240A83-7C91-49B1-9304-A1869FA729E6}">
      <dgm:prSet/>
      <dgm:spPr/>
      <dgm:t>
        <a:bodyPr/>
        <a:lstStyle/>
        <a:p>
          <a:endParaRPr lang="en-US"/>
        </a:p>
      </dgm:t>
    </dgm:pt>
    <dgm:pt modelId="{3AB9C725-B5EA-4C4E-88D6-1B8D642754D4}">
      <dgm:prSet phldrT="[Text]"/>
      <dgm:spPr>
        <a:solidFill>
          <a:schemeClr val="accent1">
            <a:alpha val="50000"/>
          </a:schemeClr>
        </a:solidFill>
      </dgm:spPr>
      <dgm:t>
        <a:bodyPr/>
        <a:lstStyle/>
        <a:p>
          <a:r>
            <a:rPr lang="en-US" dirty="0"/>
            <a:t>Capital</a:t>
          </a:r>
        </a:p>
      </dgm:t>
    </dgm:pt>
    <dgm:pt modelId="{5820C7E7-3F0C-4E1F-8571-E448111E551D}" type="parTrans" cxnId="{6525DFB9-55A9-45BB-AFA4-93EE9C4649E9}">
      <dgm:prSet/>
      <dgm:spPr/>
      <dgm:t>
        <a:bodyPr/>
        <a:lstStyle/>
        <a:p>
          <a:endParaRPr lang="en-US"/>
        </a:p>
      </dgm:t>
    </dgm:pt>
    <dgm:pt modelId="{42AF7BE2-FEC4-4478-91CB-195C9968D59E}" type="sibTrans" cxnId="{6525DFB9-55A9-45BB-AFA4-93EE9C4649E9}">
      <dgm:prSet/>
      <dgm:spPr/>
      <dgm:t>
        <a:bodyPr/>
        <a:lstStyle/>
        <a:p>
          <a:endParaRPr lang="en-US"/>
        </a:p>
      </dgm:t>
    </dgm:pt>
    <dgm:pt modelId="{3C634F00-A290-4A72-BE7C-2F82E0244BC7}" type="pres">
      <dgm:prSet presAssocID="{F7D86C6D-3589-4A1F-926C-8F4106CB956F}" presName="composite" presStyleCnt="0">
        <dgm:presLayoutVars>
          <dgm:chMax val="1"/>
          <dgm:dir/>
          <dgm:resizeHandles val="exact"/>
        </dgm:presLayoutVars>
      </dgm:prSet>
      <dgm:spPr/>
    </dgm:pt>
    <dgm:pt modelId="{E22C4BDF-BE3F-4F3C-B620-AF8740D9D0D3}" type="pres">
      <dgm:prSet presAssocID="{F7D86C6D-3589-4A1F-926C-8F4106CB956F}" presName="radial" presStyleCnt="0">
        <dgm:presLayoutVars>
          <dgm:animLvl val="ctr"/>
        </dgm:presLayoutVars>
      </dgm:prSet>
      <dgm:spPr/>
    </dgm:pt>
    <dgm:pt modelId="{33939C1D-952F-4ABF-A3D0-50B0E022F460}" type="pres">
      <dgm:prSet presAssocID="{3A63E64E-CEA3-419F-8644-4C04719C6DDD}" presName="centerShape" presStyleLbl="vennNode1" presStyleIdx="0" presStyleCnt="6"/>
      <dgm:spPr/>
    </dgm:pt>
    <dgm:pt modelId="{56787DF4-A714-4ABB-BA0B-03A0671853D3}" type="pres">
      <dgm:prSet presAssocID="{995EFC28-1E92-4DE4-AFD8-4523A295F286}" presName="node" presStyleLbl="vennNode1" presStyleIdx="1" presStyleCnt="6">
        <dgm:presLayoutVars>
          <dgm:bulletEnabled val="1"/>
        </dgm:presLayoutVars>
      </dgm:prSet>
      <dgm:spPr/>
    </dgm:pt>
    <dgm:pt modelId="{E2F11D5A-41F3-4F7F-9B90-1715EC9DD8AA}" type="pres">
      <dgm:prSet presAssocID="{6CD96B4F-F14D-422F-B206-D44CD68FC562}" presName="node" presStyleLbl="vennNode1" presStyleIdx="2" presStyleCnt="6">
        <dgm:presLayoutVars>
          <dgm:bulletEnabled val="1"/>
        </dgm:presLayoutVars>
      </dgm:prSet>
      <dgm:spPr/>
    </dgm:pt>
    <dgm:pt modelId="{6F7EC95D-492A-4AC4-B3CC-A0CCF0E7C6E4}" type="pres">
      <dgm:prSet presAssocID="{3AB9C725-B5EA-4C4E-88D6-1B8D642754D4}" presName="node" presStyleLbl="vennNode1" presStyleIdx="3" presStyleCnt="6">
        <dgm:presLayoutVars>
          <dgm:bulletEnabled val="1"/>
        </dgm:presLayoutVars>
      </dgm:prSet>
      <dgm:spPr/>
    </dgm:pt>
    <dgm:pt modelId="{AB622DD9-0E7E-4CC7-84B0-5EDAA1E1D63B}" type="pres">
      <dgm:prSet presAssocID="{DBF0F41B-F233-41E9-BD58-84044C4E2F32}" presName="node" presStyleLbl="vennNode1" presStyleIdx="4" presStyleCnt="6">
        <dgm:presLayoutVars>
          <dgm:bulletEnabled val="1"/>
        </dgm:presLayoutVars>
      </dgm:prSet>
      <dgm:spPr/>
    </dgm:pt>
    <dgm:pt modelId="{8C8A16CD-CF1E-4522-9906-8BEC7FE3A620}" type="pres">
      <dgm:prSet presAssocID="{C2C7AE9D-2D81-430A-AD44-085BE17373AC}" presName="node" presStyleLbl="vennNode1" presStyleIdx="5" presStyleCnt="6">
        <dgm:presLayoutVars>
          <dgm:bulletEnabled val="1"/>
        </dgm:presLayoutVars>
      </dgm:prSet>
      <dgm:spPr/>
    </dgm:pt>
  </dgm:ptLst>
  <dgm:cxnLst>
    <dgm:cxn modelId="{4E61B414-7BFE-42F8-AD5E-6457986C5DF4}" srcId="{3A63E64E-CEA3-419F-8644-4C04719C6DDD}" destId="{995EFC28-1E92-4DE4-AFD8-4523A295F286}" srcOrd="0" destOrd="0" parTransId="{1B834200-5B63-430C-B76A-B5E4837AC59D}" sibTransId="{E2B191FB-CA2D-4D1A-85F7-5A20F66BE010}"/>
    <dgm:cxn modelId="{6864C815-F902-4022-920E-EF079A6AB5BF}" type="presOf" srcId="{6CD96B4F-F14D-422F-B206-D44CD68FC562}" destId="{E2F11D5A-41F3-4F7F-9B90-1715EC9DD8AA}" srcOrd="0" destOrd="0" presId="urn:microsoft.com/office/officeart/2005/8/layout/radial3"/>
    <dgm:cxn modelId="{4C870337-284D-463C-8857-43CC0629B3C4}" type="presOf" srcId="{3A63E64E-CEA3-419F-8644-4C04719C6DDD}" destId="{33939C1D-952F-4ABF-A3D0-50B0E022F460}" srcOrd="0" destOrd="0" presId="urn:microsoft.com/office/officeart/2005/8/layout/radial3"/>
    <dgm:cxn modelId="{DBF31063-4F6F-4C0C-9B08-E0BEF564D581}" type="presOf" srcId="{F7D86C6D-3589-4A1F-926C-8F4106CB956F}" destId="{3C634F00-A290-4A72-BE7C-2F82E0244BC7}" srcOrd="0" destOrd="0" presId="urn:microsoft.com/office/officeart/2005/8/layout/radial3"/>
    <dgm:cxn modelId="{34240A83-7C91-49B1-9304-A1869FA729E6}" srcId="{3A63E64E-CEA3-419F-8644-4C04719C6DDD}" destId="{C2C7AE9D-2D81-430A-AD44-085BE17373AC}" srcOrd="4" destOrd="0" parTransId="{203ED056-353F-48FA-973D-E49CE86BB720}" sibTransId="{4AD477F1-428C-4096-9608-59F9BFE2611D}"/>
    <dgm:cxn modelId="{919C4C83-E369-4A3F-800C-5A4AF41FE423}" type="presOf" srcId="{C2C7AE9D-2D81-430A-AD44-085BE17373AC}" destId="{8C8A16CD-CF1E-4522-9906-8BEC7FE3A620}" srcOrd="0" destOrd="0" presId="urn:microsoft.com/office/officeart/2005/8/layout/radial3"/>
    <dgm:cxn modelId="{CBF13290-D1D2-4D78-BBEF-2D7683C03D2A}" srcId="{3A63E64E-CEA3-419F-8644-4C04719C6DDD}" destId="{DBF0F41B-F233-41E9-BD58-84044C4E2F32}" srcOrd="3" destOrd="0" parTransId="{F0D28B5C-CA8F-418E-94A4-B612BA2E21A7}" sibTransId="{51484EB0-20C1-4131-8A49-5B99DE0EA49D}"/>
    <dgm:cxn modelId="{BF2B159B-405E-488A-AC26-A84FDEB8D6BF}" srcId="{F7D86C6D-3589-4A1F-926C-8F4106CB956F}" destId="{3A63E64E-CEA3-419F-8644-4C04719C6DDD}" srcOrd="0" destOrd="0" parTransId="{30A3E1F8-65FA-4A42-83DE-6AEB9436B0D7}" sibTransId="{9E11C6EB-B527-4540-A83E-9D1624C3E820}"/>
    <dgm:cxn modelId="{5634749E-7FB1-418A-836B-C7AE5F27B51E}" type="presOf" srcId="{3AB9C725-B5EA-4C4E-88D6-1B8D642754D4}" destId="{6F7EC95D-492A-4AC4-B3CC-A0CCF0E7C6E4}" srcOrd="0" destOrd="0" presId="urn:microsoft.com/office/officeart/2005/8/layout/radial3"/>
    <dgm:cxn modelId="{8F626EA6-F2A7-4CD9-876D-0680C2209E29}" type="presOf" srcId="{995EFC28-1E92-4DE4-AFD8-4523A295F286}" destId="{56787DF4-A714-4ABB-BA0B-03A0671853D3}" srcOrd="0" destOrd="0" presId="urn:microsoft.com/office/officeart/2005/8/layout/radial3"/>
    <dgm:cxn modelId="{621681B2-C184-4302-9786-D5DB9ADF9021}" type="presOf" srcId="{DBF0F41B-F233-41E9-BD58-84044C4E2F32}" destId="{AB622DD9-0E7E-4CC7-84B0-5EDAA1E1D63B}" srcOrd="0" destOrd="0" presId="urn:microsoft.com/office/officeart/2005/8/layout/radial3"/>
    <dgm:cxn modelId="{6525DFB9-55A9-45BB-AFA4-93EE9C4649E9}" srcId="{3A63E64E-CEA3-419F-8644-4C04719C6DDD}" destId="{3AB9C725-B5EA-4C4E-88D6-1B8D642754D4}" srcOrd="2" destOrd="0" parTransId="{5820C7E7-3F0C-4E1F-8571-E448111E551D}" sibTransId="{42AF7BE2-FEC4-4478-91CB-195C9968D59E}"/>
    <dgm:cxn modelId="{A399D2CD-3937-4857-961E-486D99ADCAF3}" srcId="{3A63E64E-CEA3-419F-8644-4C04719C6DDD}" destId="{6CD96B4F-F14D-422F-B206-D44CD68FC562}" srcOrd="1" destOrd="0" parTransId="{D1A88C5E-1CD6-48DE-98D6-4B74070D3A17}" sibTransId="{4A58D036-F10C-4F1F-A490-D8C1EA3C7B66}"/>
    <dgm:cxn modelId="{E7DA174F-6B30-42BF-A743-37CC3365DE27}" type="presParOf" srcId="{3C634F00-A290-4A72-BE7C-2F82E0244BC7}" destId="{E22C4BDF-BE3F-4F3C-B620-AF8740D9D0D3}" srcOrd="0" destOrd="0" presId="urn:microsoft.com/office/officeart/2005/8/layout/radial3"/>
    <dgm:cxn modelId="{BE411D5C-160C-46A2-A2DE-0987F5EEC351}" type="presParOf" srcId="{E22C4BDF-BE3F-4F3C-B620-AF8740D9D0D3}" destId="{33939C1D-952F-4ABF-A3D0-50B0E022F460}" srcOrd="0" destOrd="0" presId="urn:microsoft.com/office/officeart/2005/8/layout/radial3"/>
    <dgm:cxn modelId="{041682E6-7FE8-4D2C-8C71-A387A45F5232}" type="presParOf" srcId="{E22C4BDF-BE3F-4F3C-B620-AF8740D9D0D3}" destId="{56787DF4-A714-4ABB-BA0B-03A0671853D3}" srcOrd="1" destOrd="0" presId="urn:microsoft.com/office/officeart/2005/8/layout/radial3"/>
    <dgm:cxn modelId="{735B11D6-BC20-4966-9CD2-FCD761EF8652}" type="presParOf" srcId="{E22C4BDF-BE3F-4F3C-B620-AF8740D9D0D3}" destId="{E2F11D5A-41F3-4F7F-9B90-1715EC9DD8AA}" srcOrd="2" destOrd="0" presId="urn:microsoft.com/office/officeart/2005/8/layout/radial3"/>
    <dgm:cxn modelId="{75970B6F-298D-4E16-BEA7-AC146E460B0D}" type="presParOf" srcId="{E22C4BDF-BE3F-4F3C-B620-AF8740D9D0D3}" destId="{6F7EC95D-492A-4AC4-B3CC-A0CCF0E7C6E4}" srcOrd="3" destOrd="0" presId="urn:microsoft.com/office/officeart/2005/8/layout/radial3"/>
    <dgm:cxn modelId="{31B37959-1558-4B65-AA1A-29ED1AB7D2DD}" type="presParOf" srcId="{E22C4BDF-BE3F-4F3C-B620-AF8740D9D0D3}" destId="{AB622DD9-0E7E-4CC7-84B0-5EDAA1E1D63B}" srcOrd="4" destOrd="0" presId="urn:microsoft.com/office/officeart/2005/8/layout/radial3"/>
    <dgm:cxn modelId="{920EF7BB-C0DC-42EC-8154-3AC6D70FD849}" type="presParOf" srcId="{E22C4BDF-BE3F-4F3C-B620-AF8740D9D0D3}" destId="{8C8A16CD-CF1E-4522-9906-8BEC7FE3A620}"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06D53-288D-4263-937C-ECFAA617D9F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76EFEF7E-6E51-4596-8859-887B64EF7D80}">
      <dgm:prSet/>
      <dgm:spPr>
        <a:ln>
          <a:solidFill>
            <a:schemeClr val="bg2"/>
          </a:solidFill>
        </a:ln>
      </dgm:spPr>
      <dgm:t>
        <a:bodyPr/>
        <a:lstStyle/>
        <a:p>
          <a:r>
            <a:rPr lang="en-US" b="1" dirty="0"/>
            <a:t>Personal Background </a:t>
          </a:r>
          <a:r>
            <a:rPr lang="en-US" dirty="0"/>
            <a:t>– You will need to provide personal information on the application. </a:t>
          </a:r>
        </a:p>
      </dgm:t>
    </dgm:pt>
    <dgm:pt modelId="{9DCD7698-1D23-4392-9D0B-C9D789B05186}" type="parTrans" cxnId="{8D71B859-8E22-44DC-AC40-D27CBBD94BD4}">
      <dgm:prSet/>
      <dgm:spPr/>
      <dgm:t>
        <a:bodyPr/>
        <a:lstStyle/>
        <a:p>
          <a:endParaRPr lang="en-US"/>
        </a:p>
      </dgm:t>
    </dgm:pt>
    <dgm:pt modelId="{22B1D7FE-B81C-4687-8CF8-4DB93FC400DC}" type="sibTrans" cxnId="{8D71B859-8E22-44DC-AC40-D27CBBD94BD4}">
      <dgm:prSet/>
      <dgm:spPr/>
      <dgm:t>
        <a:bodyPr/>
        <a:lstStyle/>
        <a:p>
          <a:endParaRPr lang="en-US"/>
        </a:p>
      </dgm:t>
    </dgm:pt>
    <dgm:pt modelId="{8DA7F681-0D48-46D6-8B91-C5228AC558C3}">
      <dgm:prSet/>
      <dgm:spPr>
        <a:ln>
          <a:solidFill>
            <a:schemeClr val="bg2"/>
          </a:solidFill>
        </a:ln>
      </dgm:spPr>
      <dgm:t>
        <a:bodyPr/>
        <a:lstStyle/>
        <a:p>
          <a:r>
            <a:rPr lang="en-US" b="1" dirty="0"/>
            <a:t>Resumes</a:t>
          </a:r>
          <a:r>
            <a:rPr lang="en-US" dirty="0"/>
            <a:t> – Beside submitting your resume, you will need to submit professional resumes of each principal.</a:t>
          </a:r>
        </a:p>
      </dgm:t>
    </dgm:pt>
    <dgm:pt modelId="{FAA2B737-5BCC-4B59-9AE1-B9274723B829}" type="parTrans" cxnId="{00BD53DA-F4B4-4744-8020-B2C8832E436E}">
      <dgm:prSet/>
      <dgm:spPr/>
      <dgm:t>
        <a:bodyPr/>
        <a:lstStyle/>
        <a:p>
          <a:endParaRPr lang="en-US"/>
        </a:p>
      </dgm:t>
    </dgm:pt>
    <dgm:pt modelId="{4A4A3806-5F39-41A8-B173-2ABF6D50780A}" type="sibTrans" cxnId="{00BD53DA-F4B4-4744-8020-B2C8832E436E}">
      <dgm:prSet/>
      <dgm:spPr/>
      <dgm:t>
        <a:bodyPr/>
        <a:lstStyle/>
        <a:p>
          <a:endParaRPr lang="en-US"/>
        </a:p>
      </dgm:t>
    </dgm:pt>
    <dgm:pt modelId="{C350D4FC-3F77-4FFF-A97D-E23C11E7E011}">
      <dgm:prSet/>
      <dgm:spPr>
        <a:ln>
          <a:solidFill>
            <a:schemeClr val="bg2"/>
          </a:solidFill>
        </a:ln>
      </dgm:spPr>
      <dgm:t>
        <a:bodyPr/>
        <a:lstStyle/>
        <a:p>
          <a:r>
            <a:rPr lang="en-US" b="1" dirty="0"/>
            <a:t>Business Plan </a:t>
          </a:r>
          <a:r>
            <a:rPr lang="en-US" dirty="0"/>
            <a:t>– All loan programs require a sound, detailed business plan. The business plan should include: </a:t>
          </a:r>
        </a:p>
        <a:p>
          <a:r>
            <a:rPr lang="en-US" dirty="0"/>
            <a:t>- Complete set of projected financial statements </a:t>
          </a:r>
        </a:p>
        <a:p>
          <a:r>
            <a:rPr lang="en-US" dirty="0"/>
            <a:t>- In-depth, five-year projected financial statement </a:t>
          </a:r>
        </a:p>
        <a:p>
          <a:r>
            <a:rPr lang="en-US" dirty="0"/>
            <a:t>- Cash flow and balance sheet</a:t>
          </a:r>
        </a:p>
      </dgm:t>
    </dgm:pt>
    <dgm:pt modelId="{5EABEDBD-9E34-40AA-A491-EB5E02171F1A}" type="parTrans" cxnId="{BCE887DB-5FB1-497F-A0EF-60117038DFBF}">
      <dgm:prSet/>
      <dgm:spPr/>
      <dgm:t>
        <a:bodyPr/>
        <a:lstStyle/>
        <a:p>
          <a:endParaRPr lang="en-US"/>
        </a:p>
      </dgm:t>
    </dgm:pt>
    <dgm:pt modelId="{321D9277-BA43-47C1-975C-81DFEF2BDD4F}" type="sibTrans" cxnId="{BCE887DB-5FB1-497F-A0EF-60117038DFBF}">
      <dgm:prSet/>
      <dgm:spPr/>
      <dgm:t>
        <a:bodyPr/>
        <a:lstStyle/>
        <a:p>
          <a:endParaRPr lang="en-US"/>
        </a:p>
      </dgm:t>
    </dgm:pt>
    <dgm:pt modelId="{F1335D46-5C79-40A3-A632-EAD570A97336}">
      <dgm:prSet/>
      <dgm:spPr>
        <a:ln>
          <a:solidFill>
            <a:schemeClr val="bg2"/>
          </a:solidFill>
        </a:ln>
      </dgm:spPr>
      <dgm:t>
        <a:bodyPr/>
        <a:lstStyle/>
        <a:p>
          <a:r>
            <a:rPr lang="en-US" b="1" dirty="0"/>
            <a:t>Income Tax Returns </a:t>
          </a:r>
          <a:r>
            <a:rPr lang="en-US" dirty="0"/>
            <a:t>– Most lenders require applicants to submit personal and business income tax returns from the previous three years.</a:t>
          </a:r>
        </a:p>
      </dgm:t>
    </dgm:pt>
    <dgm:pt modelId="{C5D5355F-7A52-4AD3-9A0A-344B99578B17}" type="parTrans" cxnId="{F9D8CE7F-4774-4FCC-B064-9C2D3F8149A7}">
      <dgm:prSet/>
      <dgm:spPr/>
      <dgm:t>
        <a:bodyPr/>
        <a:lstStyle/>
        <a:p>
          <a:endParaRPr lang="en-US"/>
        </a:p>
      </dgm:t>
    </dgm:pt>
    <dgm:pt modelId="{4FC77FAB-D903-4C37-9D9D-369874E28AC8}" type="sibTrans" cxnId="{F9D8CE7F-4774-4FCC-B064-9C2D3F8149A7}">
      <dgm:prSet/>
      <dgm:spPr/>
      <dgm:t>
        <a:bodyPr/>
        <a:lstStyle/>
        <a:p>
          <a:endParaRPr lang="en-US"/>
        </a:p>
      </dgm:t>
    </dgm:pt>
    <dgm:pt modelId="{299D10CC-E8DE-41F6-8FC1-ED8F3050F26B}" type="pres">
      <dgm:prSet presAssocID="{49B06D53-288D-4263-937C-ECFAA617D9FD}" presName="Name0" presStyleCnt="0">
        <dgm:presLayoutVars>
          <dgm:dir/>
          <dgm:resizeHandles val="exact"/>
        </dgm:presLayoutVars>
      </dgm:prSet>
      <dgm:spPr/>
    </dgm:pt>
    <dgm:pt modelId="{03F6D0E1-B5DA-4942-85B6-4BE043AE1651}" type="pres">
      <dgm:prSet presAssocID="{76EFEF7E-6E51-4596-8859-887B64EF7D80}" presName="composite" presStyleCnt="0"/>
      <dgm:spPr/>
    </dgm:pt>
    <dgm:pt modelId="{2BF3141E-FB97-4B4D-817B-DF6D8D63944D}" type="pres">
      <dgm:prSet presAssocID="{76EFEF7E-6E51-4596-8859-887B64EF7D80}" presName="rect1" presStyleLbl="trAlignAcc1" presStyleIdx="0" presStyleCnt="4">
        <dgm:presLayoutVars>
          <dgm:bulletEnabled val="1"/>
        </dgm:presLayoutVars>
      </dgm:prSet>
      <dgm:spPr/>
    </dgm:pt>
    <dgm:pt modelId="{83B2EE2E-2415-4E92-A6A0-5C98CA29841C}" type="pres">
      <dgm:prSet presAssocID="{76EFEF7E-6E51-4596-8859-887B64EF7D80}" presName="rect2" presStyleLbl="fgImgPlace1" presStyleIdx="0" presStyleCnt="4"/>
      <dgm:spPr/>
    </dgm:pt>
    <dgm:pt modelId="{B2EB9351-69AF-4FCC-BF02-ED8586163DC7}" type="pres">
      <dgm:prSet presAssocID="{22B1D7FE-B81C-4687-8CF8-4DB93FC400DC}" presName="sibTrans" presStyleCnt="0"/>
      <dgm:spPr/>
    </dgm:pt>
    <dgm:pt modelId="{7D7223E6-7481-4F55-9975-6CC76D4294A4}" type="pres">
      <dgm:prSet presAssocID="{8DA7F681-0D48-46D6-8B91-C5228AC558C3}" presName="composite" presStyleCnt="0"/>
      <dgm:spPr/>
    </dgm:pt>
    <dgm:pt modelId="{FD7E2892-BA2F-4E00-A46F-5DF20F75FD4F}" type="pres">
      <dgm:prSet presAssocID="{8DA7F681-0D48-46D6-8B91-C5228AC558C3}" presName="rect1" presStyleLbl="trAlignAcc1" presStyleIdx="1" presStyleCnt="4">
        <dgm:presLayoutVars>
          <dgm:bulletEnabled val="1"/>
        </dgm:presLayoutVars>
      </dgm:prSet>
      <dgm:spPr/>
    </dgm:pt>
    <dgm:pt modelId="{9D4D2462-17D6-4923-8BB0-6A7D7FAA1174}" type="pres">
      <dgm:prSet presAssocID="{8DA7F681-0D48-46D6-8B91-C5228AC558C3}" presName="rect2" presStyleLbl="fgImgPlace1" presStyleIdx="1" presStyleCnt="4"/>
      <dgm:spPr/>
    </dgm:pt>
    <dgm:pt modelId="{2B8ED8E4-8358-413D-BF54-7DE9159B5D1E}" type="pres">
      <dgm:prSet presAssocID="{4A4A3806-5F39-41A8-B173-2ABF6D50780A}" presName="sibTrans" presStyleCnt="0"/>
      <dgm:spPr/>
    </dgm:pt>
    <dgm:pt modelId="{FFC4564D-0478-47D7-8680-1C26325F3AAF}" type="pres">
      <dgm:prSet presAssocID="{C350D4FC-3F77-4FFF-A97D-E23C11E7E011}" presName="composite" presStyleCnt="0"/>
      <dgm:spPr/>
    </dgm:pt>
    <dgm:pt modelId="{1614AA49-818F-475F-84FA-568D9D9CECA8}" type="pres">
      <dgm:prSet presAssocID="{C350D4FC-3F77-4FFF-A97D-E23C11E7E011}" presName="rect1" presStyleLbl="trAlignAcc1" presStyleIdx="2" presStyleCnt="4">
        <dgm:presLayoutVars>
          <dgm:bulletEnabled val="1"/>
        </dgm:presLayoutVars>
      </dgm:prSet>
      <dgm:spPr/>
    </dgm:pt>
    <dgm:pt modelId="{BCCCF311-F1E6-4983-A06A-E6D4E2E8E8BF}" type="pres">
      <dgm:prSet presAssocID="{C350D4FC-3F77-4FFF-A97D-E23C11E7E011}" presName="rect2" presStyleLbl="fgImgPlace1" presStyleIdx="2" presStyleCnt="4"/>
      <dgm:spPr/>
    </dgm:pt>
    <dgm:pt modelId="{222C7491-34F6-40D1-81E1-AA6A17794647}" type="pres">
      <dgm:prSet presAssocID="{321D9277-BA43-47C1-975C-81DFEF2BDD4F}" presName="sibTrans" presStyleCnt="0"/>
      <dgm:spPr/>
    </dgm:pt>
    <dgm:pt modelId="{16972FA6-CD1E-432A-BB76-70F96C7B06CC}" type="pres">
      <dgm:prSet presAssocID="{F1335D46-5C79-40A3-A632-EAD570A97336}" presName="composite" presStyleCnt="0"/>
      <dgm:spPr/>
    </dgm:pt>
    <dgm:pt modelId="{4EB6FFE8-EE04-4DC3-ABCD-09CDD8E2C674}" type="pres">
      <dgm:prSet presAssocID="{F1335D46-5C79-40A3-A632-EAD570A97336}" presName="rect1" presStyleLbl="trAlignAcc1" presStyleIdx="3" presStyleCnt="4">
        <dgm:presLayoutVars>
          <dgm:bulletEnabled val="1"/>
        </dgm:presLayoutVars>
      </dgm:prSet>
      <dgm:spPr/>
    </dgm:pt>
    <dgm:pt modelId="{01804567-1CC4-4E59-A1D2-7CFE5BDF00F5}" type="pres">
      <dgm:prSet presAssocID="{F1335D46-5C79-40A3-A632-EAD570A97336}" presName="rect2" presStyleLbl="fgImgPlace1" presStyleIdx="3" presStyleCnt="4"/>
      <dgm:spPr/>
    </dgm:pt>
  </dgm:ptLst>
  <dgm:cxnLst>
    <dgm:cxn modelId="{35E6EB05-110A-43D9-9BF1-EF8F5E3B0DC5}" type="presOf" srcId="{8DA7F681-0D48-46D6-8B91-C5228AC558C3}" destId="{FD7E2892-BA2F-4E00-A46F-5DF20F75FD4F}" srcOrd="0" destOrd="0" presId="urn:microsoft.com/office/officeart/2008/layout/PictureStrips"/>
    <dgm:cxn modelId="{890F8168-182D-430C-8AA0-EB86A9254799}" type="presOf" srcId="{F1335D46-5C79-40A3-A632-EAD570A97336}" destId="{4EB6FFE8-EE04-4DC3-ABCD-09CDD8E2C674}" srcOrd="0" destOrd="0" presId="urn:microsoft.com/office/officeart/2008/layout/PictureStrips"/>
    <dgm:cxn modelId="{8D71B859-8E22-44DC-AC40-D27CBBD94BD4}" srcId="{49B06D53-288D-4263-937C-ECFAA617D9FD}" destId="{76EFEF7E-6E51-4596-8859-887B64EF7D80}" srcOrd="0" destOrd="0" parTransId="{9DCD7698-1D23-4392-9D0B-C9D789B05186}" sibTransId="{22B1D7FE-B81C-4687-8CF8-4DB93FC400DC}"/>
    <dgm:cxn modelId="{F9D8CE7F-4774-4FCC-B064-9C2D3F8149A7}" srcId="{49B06D53-288D-4263-937C-ECFAA617D9FD}" destId="{F1335D46-5C79-40A3-A632-EAD570A97336}" srcOrd="3" destOrd="0" parTransId="{C5D5355F-7A52-4AD3-9A0A-344B99578B17}" sibTransId="{4FC77FAB-D903-4C37-9D9D-369874E28AC8}"/>
    <dgm:cxn modelId="{D7BD079F-4B1F-4888-B0D6-E1A427DD155B}" type="presOf" srcId="{49B06D53-288D-4263-937C-ECFAA617D9FD}" destId="{299D10CC-E8DE-41F6-8FC1-ED8F3050F26B}" srcOrd="0" destOrd="0" presId="urn:microsoft.com/office/officeart/2008/layout/PictureStrips"/>
    <dgm:cxn modelId="{C33D97B3-227F-4B60-A650-846D433FF1DE}" type="presOf" srcId="{76EFEF7E-6E51-4596-8859-887B64EF7D80}" destId="{2BF3141E-FB97-4B4D-817B-DF6D8D63944D}" srcOrd="0" destOrd="0" presId="urn:microsoft.com/office/officeart/2008/layout/PictureStrips"/>
    <dgm:cxn modelId="{6D2705C2-EA44-4820-895D-B3713FAB6E4D}" type="presOf" srcId="{C350D4FC-3F77-4FFF-A97D-E23C11E7E011}" destId="{1614AA49-818F-475F-84FA-568D9D9CECA8}" srcOrd="0" destOrd="0" presId="urn:microsoft.com/office/officeart/2008/layout/PictureStrips"/>
    <dgm:cxn modelId="{00BD53DA-F4B4-4744-8020-B2C8832E436E}" srcId="{49B06D53-288D-4263-937C-ECFAA617D9FD}" destId="{8DA7F681-0D48-46D6-8B91-C5228AC558C3}" srcOrd="1" destOrd="0" parTransId="{FAA2B737-5BCC-4B59-9AE1-B9274723B829}" sibTransId="{4A4A3806-5F39-41A8-B173-2ABF6D50780A}"/>
    <dgm:cxn modelId="{BCE887DB-5FB1-497F-A0EF-60117038DFBF}" srcId="{49B06D53-288D-4263-937C-ECFAA617D9FD}" destId="{C350D4FC-3F77-4FFF-A97D-E23C11E7E011}" srcOrd="2" destOrd="0" parTransId="{5EABEDBD-9E34-40AA-A491-EB5E02171F1A}" sibTransId="{321D9277-BA43-47C1-975C-81DFEF2BDD4F}"/>
    <dgm:cxn modelId="{E0B6E013-83A4-4696-8E1B-815F9916751D}" type="presParOf" srcId="{299D10CC-E8DE-41F6-8FC1-ED8F3050F26B}" destId="{03F6D0E1-B5DA-4942-85B6-4BE043AE1651}" srcOrd="0" destOrd="0" presId="urn:microsoft.com/office/officeart/2008/layout/PictureStrips"/>
    <dgm:cxn modelId="{5B09C669-5B22-4308-8A2A-07E887DA00B8}" type="presParOf" srcId="{03F6D0E1-B5DA-4942-85B6-4BE043AE1651}" destId="{2BF3141E-FB97-4B4D-817B-DF6D8D63944D}" srcOrd="0" destOrd="0" presId="urn:microsoft.com/office/officeart/2008/layout/PictureStrips"/>
    <dgm:cxn modelId="{F400A0B5-B1BD-4589-8088-E711676D45BF}" type="presParOf" srcId="{03F6D0E1-B5DA-4942-85B6-4BE043AE1651}" destId="{83B2EE2E-2415-4E92-A6A0-5C98CA29841C}" srcOrd="1" destOrd="0" presId="urn:microsoft.com/office/officeart/2008/layout/PictureStrips"/>
    <dgm:cxn modelId="{935BB22C-B4A7-4E03-84A9-41C252AB2394}" type="presParOf" srcId="{299D10CC-E8DE-41F6-8FC1-ED8F3050F26B}" destId="{B2EB9351-69AF-4FCC-BF02-ED8586163DC7}" srcOrd="1" destOrd="0" presId="urn:microsoft.com/office/officeart/2008/layout/PictureStrips"/>
    <dgm:cxn modelId="{9BC1B03F-BBAF-4BE5-B376-BE4D2AC21423}" type="presParOf" srcId="{299D10CC-E8DE-41F6-8FC1-ED8F3050F26B}" destId="{7D7223E6-7481-4F55-9975-6CC76D4294A4}" srcOrd="2" destOrd="0" presId="urn:microsoft.com/office/officeart/2008/layout/PictureStrips"/>
    <dgm:cxn modelId="{1DDAE31B-E005-4366-92FB-705AE5328335}" type="presParOf" srcId="{7D7223E6-7481-4F55-9975-6CC76D4294A4}" destId="{FD7E2892-BA2F-4E00-A46F-5DF20F75FD4F}" srcOrd="0" destOrd="0" presId="urn:microsoft.com/office/officeart/2008/layout/PictureStrips"/>
    <dgm:cxn modelId="{396370BE-4028-4C87-A40F-97AEB729D97B}" type="presParOf" srcId="{7D7223E6-7481-4F55-9975-6CC76D4294A4}" destId="{9D4D2462-17D6-4923-8BB0-6A7D7FAA1174}" srcOrd="1" destOrd="0" presId="urn:microsoft.com/office/officeart/2008/layout/PictureStrips"/>
    <dgm:cxn modelId="{2ED078AE-EF6C-414C-BF5F-825631674845}" type="presParOf" srcId="{299D10CC-E8DE-41F6-8FC1-ED8F3050F26B}" destId="{2B8ED8E4-8358-413D-BF54-7DE9159B5D1E}" srcOrd="3" destOrd="0" presId="urn:microsoft.com/office/officeart/2008/layout/PictureStrips"/>
    <dgm:cxn modelId="{6B31C91C-4651-47F7-9ECB-5DAA5C2C375E}" type="presParOf" srcId="{299D10CC-E8DE-41F6-8FC1-ED8F3050F26B}" destId="{FFC4564D-0478-47D7-8680-1C26325F3AAF}" srcOrd="4" destOrd="0" presId="urn:microsoft.com/office/officeart/2008/layout/PictureStrips"/>
    <dgm:cxn modelId="{423D8FC2-19A5-448E-8659-A79F44C3EC29}" type="presParOf" srcId="{FFC4564D-0478-47D7-8680-1C26325F3AAF}" destId="{1614AA49-818F-475F-84FA-568D9D9CECA8}" srcOrd="0" destOrd="0" presId="urn:microsoft.com/office/officeart/2008/layout/PictureStrips"/>
    <dgm:cxn modelId="{C083181E-69D9-46C6-AFBE-18278A50A1F6}" type="presParOf" srcId="{FFC4564D-0478-47D7-8680-1C26325F3AAF}" destId="{BCCCF311-F1E6-4983-A06A-E6D4E2E8E8BF}" srcOrd="1" destOrd="0" presId="urn:microsoft.com/office/officeart/2008/layout/PictureStrips"/>
    <dgm:cxn modelId="{E2865053-DBA0-4728-8DB7-45590CCEE7FA}" type="presParOf" srcId="{299D10CC-E8DE-41F6-8FC1-ED8F3050F26B}" destId="{222C7491-34F6-40D1-81E1-AA6A17794647}" srcOrd="5" destOrd="0" presId="urn:microsoft.com/office/officeart/2008/layout/PictureStrips"/>
    <dgm:cxn modelId="{A2F2F31E-67D6-4EC8-A1FE-6A100B1D4A68}" type="presParOf" srcId="{299D10CC-E8DE-41F6-8FC1-ED8F3050F26B}" destId="{16972FA6-CD1E-432A-BB76-70F96C7B06CC}" srcOrd="6" destOrd="0" presId="urn:microsoft.com/office/officeart/2008/layout/PictureStrips"/>
    <dgm:cxn modelId="{D029DEB8-33AB-4D61-8572-B22E1FBF29FB}" type="presParOf" srcId="{16972FA6-CD1E-432A-BB76-70F96C7B06CC}" destId="{4EB6FFE8-EE04-4DC3-ABCD-09CDD8E2C674}" srcOrd="0" destOrd="0" presId="urn:microsoft.com/office/officeart/2008/layout/PictureStrips"/>
    <dgm:cxn modelId="{AF3C2944-CFB6-421C-8994-AD44C4E99E3E}" type="presParOf" srcId="{16972FA6-CD1E-432A-BB76-70F96C7B06CC}" destId="{01804567-1CC4-4E59-A1D2-7CFE5BDF00F5}" srcOrd="1" destOrd="0" presId="urn:microsoft.com/office/officeart/2008/layout/PictureStrips"/>
  </dgm:cxnLst>
  <dgm:bg/>
  <dgm:whole>
    <a:ln w="38100">
      <a:solidFill>
        <a:schemeClr val="accent2">
          <a:lumMod val="90000"/>
          <a:lumOff val="1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39C1D-952F-4ABF-A3D0-50B0E022F460}">
      <dsp:nvSpPr>
        <dsp:cNvPr id="0" name=""/>
        <dsp:cNvSpPr/>
      </dsp:nvSpPr>
      <dsp:spPr>
        <a:xfrm>
          <a:off x="1684008" y="928087"/>
          <a:ext cx="2151384" cy="2151384"/>
        </a:xfrm>
        <a:prstGeom prst="ellipse">
          <a:avLst/>
        </a:prstGeom>
        <a:solidFill>
          <a:schemeClr val="bg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The 5 C’s  of Credit</a:t>
          </a:r>
        </a:p>
      </dsp:txBody>
      <dsp:txXfrm>
        <a:off x="1999071" y="1243150"/>
        <a:ext cx="1521258" cy="1521258"/>
      </dsp:txXfrm>
    </dsp:sp>
    <dsp:sp modelId="{56787DF4-A714-4ABB-BA0B-03A0671853D3}">
      <dsp:nvSpPr>
        <dsp:cNvPr id="0" name=""/>
        <dsp:cNvSpPr/>
      </dsp:nvSpPr>
      <dsp:spPr>
        <a:xfrm>
          <a:off x="2221854" y="66375"/>
          <a:ext cx="1075692" cy="1075692"/>
        </a:xfrm>
        <a:prstGeom prst="ellipse">
          <a:avLst/>
        </a:prstGeom>
        <a:solidFill>
          <a:schemeClr val="tx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Conditions</a:t>
          </a:r>
        </a:p>
      </dsp:txBody>
      <dsp:txXfrm>
        <a:off x="2379385" y="223906"/>
        <a:ext cx="760630" cy="760630"/>
      </dsp:txXfrm>
    </dsp:sp>
    <dsp:sp modelId="{E2F11D5A-41F3-4F7F-9B90-1715EC9DD8AA}">
      <dsp:nvSpPr>
        <dsp:cNvPr id="0" name=""/>
        <dsp:cNvSpPr/>
      </dsp:nvSpPr>
      <dsp:spPr>
        <a:xfrm>
          <a:off x="3552913" y="1033446"/>
          <a:ext cx="1075692" cy="107569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Capacity</a:t>
          </a:r>
        </a:p>
      </dsp:txBody>
      <dsp:txXfrm>
        <a:off x="3710444" y="1190977"/>
        <a:ext cx="760630" cy="760630"/>
      </dsp:txXfrm>
    </dsp:sp>
    <dsp:sp modelId="{6F7EC95D-492A-4AC4-B3CC-A0CCF0E7C6E4}">
      <dsp:nvSpPr>
        <dsp:cNvPr id="0" name=""/>
        <dsp:cNvSpPr/>
      </dsp:nvSpPr>
      <dsp:spPr>
        <a:xfrm>
          <a:off x="3044494" y="2598199"/>
          <a:ext cx="1075692" cy="1075692"/>
        </a:xfrm>
        <a:prstGeom prst="ellipse">
          <a:avLst/>
        </a:prstGeom>
        <a:solidFill>
          <a:schemeClr val="accent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Capital</a:t>
          </a:r>
        </a:p>
      </dsp:txBody>
      <dsp:txXfrm>
        <a:off x="3202025" y="2755730"/>
        <a:ext cx="760630" cy="760630"/>
      </dsp:txXfrm>
    </dsp:sp>
    <dsp:sp modelId="{AB622DD9-0E7E-4CC7-84B0-5EDAA1E1D63B}">
      <dsp:nvSpPr>
        <dsp:cNvPr id="0" name=""/>
        <dsp:cNvSpPr/>
      </dsp:nvSpPr>
      <dsp:spPr>
        <a:xfrm>
          <a:off x="1399215" y="2598199"/>
          <a:ext cx="1075692" cy="1075692"/>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Character</a:t>
          </a:r>
        </a:p>
      </dsp:txBody>
      <dsp:txXfrm>
        <a:off x="1556746" y="2755730"/>
        <a:ext cx="760630" cy="760630"/>
      </dsp:txXfrm>
    </dsp:sp>
    <dsp:sp modelId="{8C8A16CD-CF1E-4522-9906-8BEC7FE3A620}">
      <dsp:nvSpPr>
        <dsp:cNvPr id="0" name=""/>
        <dsp:cNvSpPr/>
      </dsp:nvSpPr>
      <dsp:spPr>
        <a:xfrm>
          <a:off x="890796" y="1033446"/>
          <a:ext cx="1075692" cy="107569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Collateral</a:t>
          </a:r>
        </a:p>
      </dsp:txBody>
      <dsp:txXfrm>
        <a:off x="1048327" y="1190977"/>
        <a:ext cx="760630" cy="760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3141E-FB97-4B4D-817B-DF6D8D63944D}">
      <dsp:nvSpPr>
        <dsp:cNvPr id="0" name=""/>
        <dsp:cNvSpPr/>
      </dsp:nvSpPr>
      <dsp:spPr>
        <a:xfrm>
          <a:off x="128229" y="758464"/>
          <a:ext cx="3070168" cy="959427"/>
        </a:xfrm>
        <a:prstGeom prst="rect">
          <a:avLst/>
        </a:prstGeom>
        <a:solidFill>
          <a:schemeClr val="lt1">
            <a:alpha val="40000"/>
            <a:hueOff val="0"/>
            <a:satOff val="0"/>
            <a:lumOff val="0"/>
            <a:alphaOff val="0"/>
          </a:schemeClr>
        </a:solidFill>
        <a:ln w="9525"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49852" tIns="30480" rIns="30480" bIns="30480" numCol="1" spcCol="1270" anchor="ctr" anchorCtr="0">
          <a:noAutofit/>
        </a:bodyPr>
        <a:lstStyle/>
        <a:p>
          <a:pPr marL="0" lvl="0" indent="0" algn="l" defTabSz="355600">
            <a:lnSpc>
              <a:spcPct val="90000"/>
            </a:lnSpc>
            <a:spcBef>
              <a:spcPct val="0"/>
            </a:spcBef>
            <a:spcAft>
              <a:spcPct val="35000"/>
            </a:spcAft>
            <a:buNone/>
          </a:pPr>
          <a:r>
            <a:rPr lang="en-US" sz="800" b="1" kern="1200" dirty="0"/>
            <a:t>Personal Background </a:t>
          </a:r>
          <a:r>
            <a:rPr lang="en-US" sz="800" kern="1200" dirty="0"/>
            <a:t>– You will need to provide personal information on the application. </a:t>
          </a:r>
        </a:p>
      </dsp:txBody>
      <dsp:txXfrm>
        <a:off x="128229" y="758464"/>
        <a:ext cx="3070168" cy="959427"/>
      </dsp:txXfrm>
    </dsp:sp>
    <dsp:sp modelId="{83B2EE2E-2415-4E92-A6A0-5C98CA29841C}">
      <dsp:nvSpPr>
        <dsp:cNvPr id="0" name=""/>
        <dsp:cNvSpPr/>
      </dsp:nvSpPr>
      <dsp:spPr>
        <a:xfrm>
          <a:off x="305" y="619880"/>
          <a:ext cx="671599" cy="1007399"/>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E2892-BA2F-4E00-A46F-5DF20F75FD4F}">
      <dsp:nvSpPr>
        <dsp:cNvPr id="0" name=""/>
        <dsp:cNvSpPr/>
      </dsp:nvSpPr>
      <dsp:spPr>
        <a:xfrm>
          <a:off x="3498927" y="758464"/>
          <a:ext cx="3070168" cy="959427"/>
        </a:xfrm>
        <a:prstGeom prst="rect">
          <a:avLst/>
        </a:prstGeom>
        <a:solidFill>
          <a:schemeClr val="lt1">
            <a:alpha val="40000"/>
            <a:hueOff val="0"/>
            <a:satOff val="0"/>
            <a:lumOff val="0"/>
            <a:alphaOff val="0"/>
          </a:schemeClr>
        </a:solidFill>
        <a:ln w="9525"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49852" tIns="30480" rIns="30480" bIns="30480" numCol="1" spcCol="1270" anchor="ctr" anchorCtr="0">
          <a:noAutofit/>
        </a:bodyPr>
        <a:lstStyle/>
        <a:p>
          <a:pPr marL="0" lvl="0" indent="0" algn="l" defTabSz="355600">
            <a:lnSpc>
              <a:spcPct val="90000"/>
            </a:lnSpc>
            <a:spcBef>
              <a:spcPct val="0"/>
            </a:spcBef>
            <a:spcAft>
              <a:spcPct val="35000"/>
            </a:spcAft>
            <a:buNone/>
          </a:pPr>
          <a:r>
            <a:rPr lang="en-US" sz="800" b="1" kern="1200" dirty="0"/>
            <a:t>Resumes</a:t>
          </a:r>
          <a:r>
            <a:rPr lang="en-US" sz="800" kern="1200" dirty="0"/>
            <a:t> – Beside submitting your resume, you will need to submit professional resumes of each principal.</a:t>
          </a:r>
        </a:p>
      </dsp:txBody>
      <dsp:txXfrm>
        <a:off x="3498927" y="758464"/>
        <a:ext cx="3070168" cy="959427"/>
      </dsp:txXfrm>
    </dsp:sp>
    <dsp:sp modelId="{9D4D2462-17D6-4923-8BB0-6A7D7FAA1174}">
      <dsp:nvSpPr>
        <dsp:cNvPr id="0" name=""/>
        <dsp:cNvSpPr/>
      </dsp:nvSpPr>
      <dsp:spPr>
        <a:xfrm>
          <a:off x="3371003" y="619880"/>
          <a:ext cx="671599" cy="1007399"/>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14AA49-818F-475F-84FA-568D9D9CECA8}">
      <dsp:nvSpPr>
        <dsp:cNvPr id="0" name=""/>
        <dsp:cNvSpPr/>
      </dsp:nvSpPr>
      <dsp:spPr>
        <a:xfrm>
          <a:off x="128229" y="1966277"/>
          <a:ext cx="3070168" cy="959427"/>
        </a:xfrm>
        <a:prstGeom prst="rect">
          <a:avLst/>
        </a:prstGeom>
        <a:solidFill>
          <a:schemeClr val="lt1">
            <a:alpha val="40000"/>
            <a:hueOff val="0"/>
            <a:satOff val="0"/>
            <a:lumOff val="0"/>
            <a:alphaOff val="0"/>
          </a:schemeClr>
        </a:solidFill>
        <a:ln w="9525"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49852" tIns="30480" rIns="30480" bIns="30480" numCol="1" spcCol="1270" anchor="ctr" anchorCtr="0">
          <a:noAutofit/>
        </a:bodyPr>
        <a:lstStyle/>
        <a:p>
          <a:pPr marL="0" lvl="0" indent="0" algn="l" defTabSz="355600">
            <a:lnSpc>
              <a:spcPct val="90000"/>
            </a:lnSpc>
            <a:spcBef>
              <a:spcPct val="0"/>
            </a:spcBef>
            <a:spcAft>
              <a:spcPct val="35000"/>
            </a:spcAft>
            <a:buNone/>
          </a:pPr>
          <a:r>
            <a:rPr lang="en-US" sz="800" b="1" kern="1200" dirty="0"/>
            <a:t>Business Plan </a:t>
          </a:r>
          <a:r>
            <a:rPr lang="en-US" sz="800" kern="1200" dirty="0"/>
            <a:t>– All loan programs require a sound, detailed business plan. The business plan should include: </a:t>
          </a:r>
        </a:p>
        <a:p>
          <a:pPr marL="0" lvl="0" indent="0" algn="l" defTabSz="355600">
            <a:lnSpc>
              <a:spcPct val="90000"/>
            </a:lnSpc>
            <a:spcBef>
              <a:spcPct val="0"/>
            </a:spcBef>
            <a:spcAft>
              <a:spcPct val="35000"/>
            </a:spcAft>
            <a:buNone/>
          </a:pPr>
          <a:r>
            <a:rPr lang="en-US" sz="800" kern="1200" dirty="0"/>
            <a:t>- Complete set of projected financial statements </a:t>
          </a:r>
        </a:p>
        <a:p>
          <a:pPr marL="0" lvl="0" indent="0" algn="l" defTabSz="355600">
            <a:lnSpc>
              <a:spcPct val="90000"/>
            </a:lnSpc>
            <a:spcBef>
              <a:spcPct val="0"/>
            </a:spcBef>
            <a:spcAft>
              <a:spcPct val="35000"/>
            </a:spcAft>
            <a:buNone/>
          </a:pPr>
          <a:r>
            <a:rPr lang="en-US" sz="800" kern="1200" dirty="0"/>
            <a:t>- In-depth, five-year projected financial statement </a:t>
          </a:r>
        </a:p>
        <a:p>
          <a:pPr marL="0" lvl="0" indent="0" algn="l" defTabSz="355600">
            <a:lnSpc>
              <a:spcPct val="90000"/>
            </a:lnSpc>
            <a:spcBef>
              <a:spcPct val="0"/>
            </a:spcBef>
            <a:spcAft>
              <a:spcPct val="35000"/>
            </a:spcAft>
            <a:buNone/>
          </a:pPr>
          <a:r>
            <a:rPr lang="en-US" sz="800" kern="1200" dirty="0"/>
            <a:t>- Cash flow and balance sheet</a:t>
          </a:r>
        </a:p>
      </dsp:txBody>
      <dsp:txXfrm>
        <a:off x="128229" y="1966277"/>
        <a:ext cx="3070168" cy="959427"/>
      </dsp:txXfrm>
    </dsp:sp>
    <dsp:sp modelId="{BCCCF311-F1E6-4983-A06A-E6D4E2E8E8BF}">
      <dsp:nvSpPr>
        <dsp:cNvPr id="0" name=""/>
        <dsp:cNvSpPr/>
      </dsp:nvSpPr>
      <dsp:spPr>
        <a:xfrm>
          <a:off x="305" y="1827693"/>
          <a:ext cx="671599" cy="1007399"/>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B6FFE8-EE04-4DC3-ABCD-09CDD8E2C674}">
      <dsp:nvSpPr>
        <dsp:cNvPr id="0" name=""/>
        <dsp:cNvSpPr/>
      </dsp:nvSpPr>
      <dsp:spPr>
        <a:xfrm>
          <a:off x="3498927" y="1966277"/>
          <a:ext cx="3070168" cy="959427"/>
        </a:xfrm>
        <a:prstGeom prst="rect">
          <a:avLst/>
        </a:prstGeom>
        <a:solidFill>
          <a:schemeClr val="lt1">
            <a:alpha val="40000"/>
            <a:hueOff val="0"/>
            <a:satOff val="0"/>
            <a:lumOff val="0"/>
            <a:alphaOff val="0"/>
          </a:schemeClr>
        </a:solidFill>
        <a:ln w="9525"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49852" tIns="30480" rIns="30480" bIns="30480" numCol="1" spcCol="1270" anchor="ctr" anchorCtr="0">
          <a:noAutofit/>
        </a:bodyPr>
        <a:lstStyle/>
        <a:p>
          <a:pPr marL="0" lvl="0" indent="0" algn="l" defTabSz="355600">
            <a:lnSpc>
              <a:spcPct val="90000"/>
            </a:lnSpc>
            <a:spcBef>
              <a:spcPct val="0"/>
            </a:spcBef>
            <a:spcAft>
              <a:spcPct val="35000"/>
            </a:spcAft>
            <a:buNone/>
          </a:pPr>
          <a:r>
            <a:rPr lang="en-US" sz="800" b="1" kern="1200" dirty="0"/>
            <a:t>Income Tax Returns </a:t>
          </a:r>
          <a:r>
            <a:rPr lang="en-US" sz="800" kern="1200" dirty="0"/>
            <a:t>– Most lenders require applicants to submit personal and business income tax returns from the previous three years.</a:t>
          </a:r>
        </a:p>
      </dsp:txBody>
      <dsp:txXfrm>
        <a:off x="3498927" y="1966277"/>
        <a:ext cx="3070168" cy="959427"/>
      </dsp:txXfrm>
    </dsp:sp>
    <dsp:sp modelId="{01804567-1CC4-4E59-A1D2-7CFE5BDF00F5}">
      <dsp:nvSpPr>
        <dsp:cNvPr id="0" name=""/>
        <dsp:cNvSpPr/>
      </dsp:nvSpPr>
      <dsp:spPr>
        <a:xfrm>
          <a:off x="3371003" y="1827693"/>
          <a:ext cx="671599" cy="1007399"/>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2049" tIns="46024" rIns="92049" bIns="46024"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26627" name="Rectangle 3"/>
          <p:cNvSpPr>
            <a:spLocks noGrp="1" noChangeArrowheads="1"/>
          </p:cNvSpPr>
          <p:nvPr>
            <p:ph type="dt" sz="quarter" idx="1"/>
          </p:nvPr>
        </p:nvSpPr>
        <p:spPr bwMode="auto">
          <a:xfrm>
            <a:off x="3971926" y="0"/>
            <a:ext cx="3038475" cy="465138"/>
          </a:xfrm>
          <a:prstGeom prst="rect">
            <a:avLst/>
          </a:prstGeom>
          <a:noFill/>
          <a:ln w="9525">
            <a:noFill/>
            <a:miter lim="800000"/>
            <a:headEnd/>
            <a:tailEnd/>
          </a:ln>
          <a:effectLst/>
        </p:spPr>
        <p:txBody>
          <a:bodyPr vert="horz" wrap="square" lIns="92049" tIns="46024" rIns="92049" bIns="46024"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26628" name="Rectangle 4"/>
          <p:cNvSpPr>
            <a:spLocks noGrp="1" noChangeArrowheads="1"/>
          </p:cNvSpPr>
          <p:nvPr>
            <p:ph type="ftr" sz="quarter" idx="2"/>
          </p:nvPr>
        </p:nvSpPr>
        <p:spPr bwMode="auto">
          <a:xfrm>
            <a:off x="1" y="8831264"/>
            <a:ext cx="3038475" cy="465137"/>
          </a:xfrm>
          <a:prstGeom prst="rect">
            <a:avLst/>
          </a:prstGeom>
          <a:noFill/>
          <a:ln w="9525">
            <a:noFill/>
            <a:miter lim="800000"/>
            <a:headEnd/>
            <a:tailEnd/>
          </a:ln>
          <a:effectLst/>
        </p:spPr>
        <p:txBody>
          <a:bodyPr vert="horz" wrap="square" lIns="92049" tIns="46024" rIns="92049" bIns="46024"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26629" name="Rectangle 5"/>
          <p:cNvSpPr>
            <a:spLocks noGrp="1" noChangeArrowheads="1"/>
          </p:cNvSpPr>
          <p:nvPr>
            <p:ph type="sldNum" sz="quarter" idx="3"/>
          </p:nvPr>
        </p:nvSpPr>
        <p:spPr bwMode="auto">
          <a:xfrm>
            <a:off x="3971926" y="8831264"/>
            <a:ext cx="3038475" cy="465137"/>
          </a:xfrm>
          <a:prstGeom prst="rect">
            <a:avLst/>
          </a:prstGeom>
          <a:noFill/>
          <a:ln w="9525">
            <a:noFill/>
            <a:miter lim="800000"/>
            <a:headEnd/>
            <a:tailEnd/>
          </a:ln>
          <a:effectLst/>
        </p:spPr>
        <p:txBody>
          <a:bodyPr vert="horz" wrap="square" lIns="92049" tIns="46024" rIns="92049" bIns="46024" numCol="1" anchor="b" anchorCtr="0" compatLnSpc="1">
            <a:prstTxWarp prst="textNoShape">
              <a:avLst/>
            </a:prstTxWarp>
          </a:bodyPr>
          <a:lstStyle>
            <a:lvl1pPr algn="r">
              <a:defRPr sz="1200">
                <a:latin typeface="Times New Roman" pitchFamily="18" charset="0"/>
              </a:defRPr>
            </a:lvl1pPr>
          </a:lstStyle>
          <a:p>
            <a:pPr>
              <a:defRPr/>
            </a:pPr>
            <a:fld id="{09EA94E5-6AC7-4B34-AB6B-77385D21ACA3}" type="slidenum">
              <a:rPr lang="en-US"/>
              <a:pPr>
                <a:defRPr/>
              </a:pPr>
              <a:t>‹#›</a:t>
            </a:fld>
            <a:endParaRPr lang="en-US" dirty="0"/>
          </a:p>
        </p:txBody>
      </p:sp>
    </p:spTree>
    <p:extLst>
      <p:ext uri="{BB962C8B-B14F-4D97-AF65-F5344CB8AC3E}">
        <p14:creationId xmlns:p14="http://schemas.microsoft.com/office/powerpoint/2010/main" val="1744978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2049" tIns="46024" rIns="92049" bIns="46024"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4339" name="Rectangle 3"/>
          <p:cNvSpPr>
            <a:spLocks noGrp="1" noChangeArrowheads="1"/>
          </p:cNvSpPr>
          <p:nvPr>
            <p:ph type="dt" idx="1"/>
          </p:nvPr>
        </p:nvSpPr>
        <p:spPr bwMode="auto">
          <a:xfrm>
            <a:off x="3971926" y="0"/>
            <a:ext cx="3038475" cy="465138"/>
          </a:xfrm>
          <a:prstGeom prst="rect">
            <a:avLst/>
          </a:prstGeom>
          <a:noFill/>
          <a:ln w="9525">
            <a:noFill/>
            <a:miter lim="800000"/>
            <a:headEnd/>
            <a:tailEnd/>
          </a:ln>
          <a:effectLst/>
        </p:spPr>
        <p:txBody>
          <a:bodyPr vert="horz" wrap="square" lIns="92049" tIns="46024" rIns="92049" bIns="46024"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35039" y="4416426"/>
            <a:ext cx="5140325" cy="4183063"/>
          </a:xfrm>
          <a:prstGeom prst="rect">
            <a:avLst/>
          </a:prstGeom>
          <a:noFill/>
          <a:ln w="9525">
            <a:noFill/>
            <a:miter lim="800000"/>
            <a:headEnd/>
            <a:tailEnd/>
          </a:ln>
          <a:effectLst/>
        </p:spPr>
        <p:txBody>
          <a:bodyPr vert="horz" wrap="square" lIns="92049" tIns="46024" rIns="92049" bIns="460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1" y="8831264"/>
            <a:ext cx="3038475" cy="465137"/>
          </a:xfrm>
          <a:prstGeom prst="rect">
            <a:avLst/>
          </a:prstGeom>
          <a:noFill/>
          <a:ln w="9525">
            <a:noFill/>
            <a:miter lim="800000"/>
            <a:headEnd/>
            <a:tailEnd/>
          </a:ln>
          <a:effectLst/>
        </p:spPr>
        <p:txBody>
          <a:bodyPr vert="horz" wrap="square" lIns="92049" tIns="46024" rIns="92049" bIns="46024"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4343" name="Rectangle 7"/>
          <p:cNvSpPr>
            <a:spLocks noGrp="1" noChangeArrowheads="1"/>
          </p:cNvSpPr>
          <p:nvPr>
            <p:ph type="sldNum" sz="quarter" idx="5"/>
          </p:nvPr>
        </p:nvSpPr>
        <p:spPr bwMode="auto">
          <a:xfrm>
            <a:off x="3971926" y="8831264"/>
            <a:ext cx="3038475" cy="465137"/>
          </a:xfrm>
          <a:prstGeom prst="rect">
            <a:avLst/>
          </a:prstGeom>
          <a:noFill/>
          <a:ln w="9525">
            <a:noFill/>
            <a:miter lim="800000"/>
            <a:headEnd/>
            <a:tailEnd/>
          </a:ln>
          <a:effectLst/>
        </p:spPr>
        <p:txBody>
          <a:bodyPr vert="horz" wrap="square" lIns="92049" tIns="46024" rIns="92049" bIns="46024" numCol="1" anchor="b" anchorCtr="0" compatLnSpc="1">
            <a:prstTxWarp prst="textNoShape">
              <a:avLst/>
            </a:prstTxWarp>
          </a:bodyPr>
          <a:lstStyle>
            <a:lvl1pPr algn="r">
              <a:defRPr sz="1200">
                <a:latin typeface="Times New Roman" pitchFamily="18" charset="0"/>
              </a:defRPr>
            </a:lvl1pPr>
          </a:lstStyle>
          <a:p>
            <a:pPr>
              <a:defRPr/>
            </a:pPr>
            <a:fld id="{D4EC498E-7BAE-4B17-8DC4-B53D87DA3DD2}" type="slidenum">
              <a:rPr lang="en-US"/>
              <a:pPr>
                <a:defRPr/>
              </a:pPr>
              <a:t>‹#›</a:t>
            </a:fld>
            <a:endParaRPr lang="en-US" dirty="0"/>
          </a:p>
        </p:txBody>
      </p:sp>
    </p:spTree>
    <p:extLst>
      <p:ext uri="{BB962C8B-B14F-4D97-AF65-F5344CB8AC3E}">
        <p14:creationId xmlns:p14="http://schemas.microsoft.com/office/powerpoint/2010/main" val="877669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077"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156"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232"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311"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389" algn="l" defTabSz="914156" rtl="0" eaLnBrk="1" latinLnBrk="0" hangingPunct="1">
      <a:defRPr sz="1200" kern="1200">
        <a:solidFill>
          <a:schemeClr val="tx1"/>
        </a:solidFill>
        <a:latin typeface="+mn-lt"/>
        <a:ea typeface="+mn-ea"/>
        <a:cs typeface="+mn-cs"/>
      </a:defRPr>
    </a:lvl6pPr>
    <a:lvl7pPr marL="2742468" algn="l" defTabSz="914156" rtl="0" eaLnBrk="1" latinLnBrk="0" hangingPunct="1">
      <a:defRPr sz="1200" kern="1200">
        <a:solidFill>
          <a:schemeClr val="tx1"/>
        </a:solidFill>
        <a:latin typeface="+mn-lt"/>
        <a:ea typeface="+mn-ea"/>
        <a:cs typeface="+mn-cs"/>
      </a:defRPr>
    </a:lvl7pPr>
    <a:lvl8pPr marL="3199545" algn="l" defTabSz="914156" rtl="0" eaLnBrk="1" latinLnBrk="0" hangingPunct="1">
      <a:defRPr sz="1200" kern="1200">
        <a:solidFill>
          <a:schemeClr val="tx1"/>
        </a:solidFill>
        <a:latin typeface="+mn-lt"/>
        <a:ea typeface="+mn-ea"/>
        <a:cs typeface="+mn-cs"/>
      </a:defRPr>
    </a:lvl8pPr>
    <a:lvl9pPr marL="3656622" algn="l" defTabSz="9141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EC498E-7BAE-4B17-8DC4-B53D87DA3DD2}" type="slidenum">
              <a:rPr lang="en-US" smtClean="0"/>
              <a:pPr>
                <a:defRPr/>
              </a:pPr>
              <a:t>1</a:t>
            </a:fld>
            <a:endParaRPr lang="en-US" dirty="0"/>
          </a:p>
        </p:txBody>
      </p:sp>
    </p:spTree>
    <p:extLst>
      <p:ext uri="{BB962C8B-B14F-4D97-AF65-F5344CB8AC3E}">
        <p14:creationId xmlns:p14="http://schemas.microsoft.com/office/powerpoint/2010/main" val="8340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EC498E-7BAE-4B17-8DC4-B53D87DA3DD2}" type="slidenum">
              <a:rPr lang="en-US" smtClean="0"/>
              <a:pPr>
                <a:defRPr/>
              </a:pPr>
              <a:t>11</a:t>
            </a:fld>
            <a:endParaRPr lang="en-US" dirty="0"/>
          </a:p>
        </p:txBody>
      </p:sp>
    </p:spTree>
    <p:extLst>
      <p:ext uri="{BB962C8B-B14F-4D97-AF65-F5344CB8AC3E}">
        <p14:creationId xmlns:p14="http://schemas.microsoft.com/office/powerpoint/2010/main" val="3551188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EC498E-7BAE-4B17-8DC4-B53D87DA3DD2}" type="slidenum">
              <a:rPr lang="en-US" smtClean="0"/>
              <a:pPr>
                <a:defRPr/>
              </a:pPr>
              <a:t>13</a:t>
            </a:fld>
            <a:endParaRPr lang="en-US" dirty="0"/>
          </a:p>
        </p:txBody>
      </p:sp>
    </p:spTree>
    <p:extLst>
      <p:ext uri="{BB962C8B-B14F-4D97-AF65-F5344CB8AC3E}">
        <p14:creationId xmlns:p14="http://schemas.microsoft.com/office/powerpoint/2010/main" val="59175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There are six major drivers that tell the Bank if the business will be able to repay the loan and cover the owners personal expenses.</a:t>
            </a:r>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14</a:t>
            </a:fld>
            <a:endParaRPr lang="en-US" dirty="0"/>
          </a:p>
        </p:txBody>
      </p:sp>
    </p:spTree>
    <p:extLst>
      <p:ext uri="{BB962C8B-B14F-4D97-AF65-F5344CB8AC3E}">
        <p14:creationId xmlns:p14="http://schemas.microsoft.com/office/powerpoint/2010/main" val="200610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708" indent="-285708">
              <a:spcBef>
                <a:spcPts val="600"/>
              </a:spcBef>
              <a:spcAft>
                <a:spcPts val="600"/>
              </a:spcAft>
              <a:buClr>
                <a:srgbClr val="7AB800"/>
              </a:buClr>
              <a:buSzPct val="100000"/>
              <a:buFont typeface="Arial" panose="020B0604020202020204" pitchFamily="34" charset="0"/>
              <a:buChar char="•"/>
            </a:pPr>
            <a:r>
              <a:rPr lang="en-US" sz="1800" dirty="0"/>
              <a:t>Revenues: increasing, decreasing, projected – WHY?</a:t>
            </a:r>
          </a:p>
          <a:p>
            <a:pPr marL="742718" lvl="1" indent="-285708">
              <a:spcBef>
                <a:spcPts val="600"/>
              </a:spcBef>
              <a:spcAft>
                <a:spcPts val="600"/>
              </a:spcAft>
              <a:buClr>
                <a:srgbClr val="7AB800"/>
              </a:buClr>
              <a:buSzPct val="100000"/>
              <a:buFont typeface="Arial" panose="020B0604020202020204" pitchFamily="34" charset="0"/>
              <a:buChar char="•"/>
            </a:pPr>
            <a:r>
              <a:rPr lang="en-US" sz="1800" dirty="0"/>
              <a:t>Gross profit and net profit</a:t>
            </a:r>
          </a:p>
          <a:p>
            <a:pPr marL="1199730" lvl="2" indent="-285708">
              <a:spcBef>
                <a:spcPts val="600"/>
              </a:spcBef>
              <a:spcAft>
                <a:spcPts val="600"/>
              </a:spcAft>
              <a:buClr>
                <a:srgbClr val="7AB800"/>
              </a:buClr>
              <a:buSzPct val="100000"/>
              <a:buFont typeface="Arial" panose="020B0604020202020204" pitchFamily="34" charset="0"/>
              <a:buChar char="•"/>
            </a:pPr>
            <a:r>
              <a:rPr lang="en-US" sz="1800" dirty="0"/>
              <a:t>How well is the business managing the expenses?</a:t>
            </a:r>
          </a:p>
          <a:p>
            <a:pPr marL="742718" lvl="1" indent="-285708">
              <a:spcBef>
                <a:spcPts val="600"/>
              </a:spcBef>
              <a:spcAft>
                <a:spcPts val="600"/>
              </a:spcAft>
              <a:buClr>
                <a:srgbClr val="7AB800"/>
              </a:buClr>
              <a:buSzPct val="100000"/>
              <a:buFont typeface="Arial" panose="020B0604020202020204" pitchFamily="34" charset="0"/>
              <a:buChar char="•"/>
            </a:pPr>
            <a:r>
              <a:rPr lang="en-US" sz="1800" dirty="0"/>
              <a:t>Owner distributions are a key consideration for a Bank.  </a:t>
            </a:r>
          </a:p>
          <a:p>
            <a:pPr marL="1199730" lvl="2" indent="-285708">
              <a:spcBef>
                <a:spcPts val="600"/>
              </a:spcBef>
              <a:spcAft>
                <a:spcPts val="600"/>
              </a:spcAft>
              <a:buClr>
                <a:srgbClr val="7AB800"/>
              </a:buClr>
              <a:buSzPct val="100000"/>
              <a:buFont typeface="Arial" panose="020B0604020202020204" pitchFamily="34" charset="0"/>
              <a:buChar char="•"/>
            </a:pPr>
            <a:r>
              <a:rPr lang="en-US" sz="1800" dirty="0"/>
              <a:t>Are the owners taking all the profit out of the company or are they leaving the profits in the company? There should be enough to pay for the debts incurred while running the business</a:t>
            </a:r>
          </a:p>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15</a:t>
            </a:fld>
            <a:endParaRPr lang="en-US" dirty="0"/>
          </a:p>
        </p:txBody>
      </p:sp>
    </p:spTree>
    <p:extLst>
      <p:ext uri="{BB962C8B-B14F-4D97-AF65-F5344CB8AC3E}">
        <p14:creationId xmlns:p14="http://schemas.microsoft.com/office/powerpoint/2010/main" val="1133295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16</a:t>
            </a:fld>
            <a:endParaRPr lang="en-US" dirty="0"/>
          </a:p>
        </p:txBody>
      </p:sp>
    </p:spTree>
    <p:extLst>
      <p:ext uri="{BB962C8B-B14F-4D97-AF65-F5344CB8AC3E}">
        <p14:creationId xmlns:p14="http://schemas.microsoft.com/office/powerpoint/2010/main" val="2059582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17</a:t>
            </a:fld>
            <a:endParaRPr lang="en-US" dirty="0"/>
          </a:p>
        </p:txBody>
      </p:sp>
    </p:spTree>
    <p:extLst>
      <p:ext uri="{BB962C8B-B14F-4D97-AF65-F5344CB8AC3E}">
        <p14:creationId xmlns:p14="http://schemas.microsoft.com/office/powerpoint/2010/main" val="2006104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1" algn="l"/>
            <a:r>
              <a:rPr lang="en-US" sz="1700" dirty="0"/>
              <a:t>Liquidity- is there enough cash and receivables to pay liabilities</a:t>
            </a:r>
          </a:p>
          <a:p>
            <a:pPr lvl="1" algn="l"/>
            <a:endParaRPr lang="en-US" sz="1700" dirty="0"/>
          </a:p>
          <a:p>
            <a:pPr lvl="1" algn="l"/>
            <a:r>
              <a:rPr lang="en-US" sz="1700" dirty="0"/>
              <a:t>	Equity- the difference between assets and liabilities (what you 	own)</a:t>
            </a:r>
          </a:p>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18</a:t>
            </a:fld>
            <a:endParaRPr lang="en-US" dirty="0"/>
          </a:p>
        </p:txBody>
      </p:sp>
    </p:spTree>
    <p:extLst>
      <p:ext uri="{BB962C8B-B14F-4D97-AF65-F5344CB8AC3E}">
        <p14:creationId xmlns:p14="http://schemas.microsoft.com/office/powerpoint/2010/main" val="2224826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708" indent="-285708">
              <a:buFont typeface="Wingdings" panose="05000000000000000000" pitchFamily="2" charset="2"/>
              <a:buChar char="v"/>
            </a:pPr>
            <a:r>
              <a:rPr lang="en-US" spc="300" dirty="0"/>
              <a:t>Assets: Cash, marketable securities, real estate, autos, retirement accounts</a:t>
            </a:r>
          </a:p>
          <a:p>
            <a:pPr marL="285708" indent="-285708">
              <a:buFont typeface="Wingdings" panose="05000000000000000000" pitchFamily="2" charset="2"/>
              <a:buChar char="v"/>
            </a:pPr>
            <a:r>
              <a:rPr lang="en-US" spc="300" dirty="0"/>
              <a:t>Liabilities: Credit cards, auto loans mortgages</a:t>
            </a:r>
          </a:p>
          <a:p>
            <a:pPr marL="285708" indent="-285708">
              <a:buFont typeface="Wingdings" panose="05000000000000000000" pitchFamily="2" charset="2"/>
              <a:buChar char="v"/>
            </a:pPr>
            <a:r>
              <a:rPr lang="en-US" spc="300" dirty="0"/>
              <a:t>Equity: The difference between assets and liabilities</a:t>
            </a:r>
          </a:p>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19</a:t>
            </a:fld>
            <a:endParaRPr lang="en-US" dirty="0"/>
          </a:p>
        </p:txBody>
      </p:sp>
    </p:spTree>
    <p:extLst>
      <p:ext uri="{BB962C8B-B14F-4D97-AF65-F5344CB8AC3E}">
        <p14:creationId xmlns:p14="http://schemas.microsoft.com/office/powerpoint/2010/main" val="1293996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20</a:t>
            </a:fld>
            <a:endParaRPr lang="en-US" dirty="0"/>
          </a:p>
        </p:txBody>
      </p:sp>
    </p:spTree>
    <p:extLst>
      <p:ext uri="{BB962C8B-B14F-4D97-AF65-F5344CB8AC3E}">
        <p14:creationId xmlns:p14="http://schemas.microsoft.com/office/powerpoint/2010/main" val="2006104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21</a:t>
            </a:fld>
            <a:endParaRPr lang="en-US" dirty="0"/>
          </a:p>
        </p:txBody>
      </p:sp>
    </p:spTree>
    <p:extLst>
      <p:ext uri="{BB962C8B-B14F-4D97-AF65-F5344CB8AC3E}">
        <p14:creationId xmlns:p14="http://schemas.microsoft.com/office/powerpoint/2010/main" val="268174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EC498E-7BAE-4B17-8DC4-B53D87DA3DD2}" type="slidenum">
              <a:rPr lang="en-US" smtClean="0"/>
              <a:pPr>
                <a:defRPr/>
              </a:pPr>
              <a:t>2</a:t>
            </a:fld>
            <a:endParaRPr lang="en-US" dirty="0"/>
          </a:p>
        </p:txBody>
      </p:sp>
    </p:spTree>
    <p:extLst>
      <p:ext uri="{BB962C8B-B14F-4D97-AF65-F5344CB8AC3E}">
        <p14:creationId xmlns:p14="http://schemas.microsoft.com/office/powerpoint/2010/main" val="2716830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22</a:t>
            </a:fld>
            <a:endParaRPr lang="en-US" dirty="0"/>
          </a:p>
        </p:txBody>
      </p:sp>
    </p:spTree>
    <p:extLst>
      <p:ext uri="{BB962C8B-B14F-4D97-AF65-F5344CB8AC3E}">
        <p14:creationId xmlns:p14="http://schemas.microsoft.com/office/powerpoint/2010/main" val="982351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23</a:t>
            </a:fld>
            <a:endParaRPr lang="en-US" dirty="0"/>
          </a:p>
        </p:txBody>
      </p:sp>
    </p:spTree>
    <p:extLst>
      <p:ext uri="{BB962C8B-B14F-4D97-AF65-F5344CB8AC3E}">
        <p14:creationId xmlns:p14="http://schemas.microsoft.com/office/powerpoint/2010/main" val="550319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24</a:t>
            </a:fld>
            <a:endParaRPr lang="en-US" dirty="0"/>
          </a:p>
        </p:txBody>
      </p:sp>
    </p:spTree>
    <p:extLst>
      <p:ext uri="{BB962C8B-B14F-4D97-AF65-F5344CB8AC3E}">
        <p14:creationId xmlns:p14="http://schemas.microsoft.com/office/powerpoint/2010/main" val="4174923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27</a:t>
            </a:fld>
            <a:endParaRPr lang="en-US" dirty="0"/>
          </a:p>
        </p:txBody>
      </p:sp>
    </p:spTree>
    <p:extLst>
      <p:ext uri="{BB962C8B-B14F-4D97-AF65-F5344CB8AC3E}">
        <p14:creationId xmlns:p14="http://schemas.microsoft.com/office/powerpoint/2010/main" val="2175962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28</a:t>
            </a:fld>
            <a:endParaRPr lang="en-US" dirty="0"/>
          </a:p>
        </p:txBody>
      </p:sp>
    </p:spTree>
    <p:extLst>
      <p:ext uri="{BB962C8B-B14F-4D97-AF65-F5344CB8AC3E}">
        <p14:creationId xmlns:p14="http://schemas.microsoft.com/office/powerpoint/2010/main" val="223915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29</a:t>
            </a:fld>
            <a:endParaRPr lang="en-US" dirty="0"/>
          </a:p>
        </p:txBody>
      </p:sp>
    </p:spTree>
    <p:extLst>
      <p:ext uri="{BB962C8B-B14F-4D97-AF65-F5344CB8AC3E}">
        <p14:creationId xmlns:p14="http://schemas.microsoft.com/office/powerpoint/2010/main" val="24801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EC498E-7BAE-4B17-8DC4-B53D87DA3DD2}" type="slidenum">
              <a:rPr lang="en-US" smtClean="0"/>
              <a:pPr>
                <a:defRPr/>
              </a:pPr>
              <a:t>3</a:t>
            </a:fld>
            <a:endParaRPr lang="en-US" dirty="0"/>
          </a:p>
        </p:txBody>
      </p:sp>
    </p:spTree>
    <p:extLst>
      <p:ext uri="{BB962C8B-B14F-4D97-AF65-F5344CB8AC3E}">
        <p14:creationId xmlns:p14="http://schemas.microsoft.com/office/powerpoint/2010/main" val="387559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4</a:t>
            </a:fld>
            <a:endParaRPr lang="en-US" dirty="0"/>
          </a:p>
        </p:txBody>
      </p:sp>
    </p:spTree>
    <p:extLst>
      <p:ext uri="{BB962C8B-B14F-4D97-AF65-F5344CB8AC3E}">
        <p14:creationId xmlns:p14="http://schemas.microsoft.com/office/powerpoint/2010/main" val="3075862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5</a:t>
            </a:fld>
            <a:endParaRPr lang="en-US" dirty="0"/>
          </a:p>
        </p:txBody>
      </p:sp>
    </p:spTree>
    <p:extLst>
      <p:ext uri="{BB962C8B-B14F-4D97-AF65-F5344CB8AC3E}">
        <p14:creationId xmlns:p14="http://schemas.microsoft.com/office/powerpoint/2010/main" val="400886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6</a:t>
            </a:fld>
            <a:endParaRPr lang="en-US" dirty="0"/>
          </a:p>
        </p:txBody>
      </p:sp>
    </p:spTree>
    <p:extLst>
      <p:ext uri="{BB962C8B-B14F-4D97-AF65-F5344CB8AC3E}">
        <p14:creationId xmlns:p14="http://schemas.microsoft.com/office/powerpoint/2010/main" val="3101482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7</a:t>
            </a:fld>
            <a:endParaRPr lang="en-US" dirty="0"/>
          </a:p>
        </p:txBody>
      </p:sp>
    </p:spTree>
    <p:extLst>
      <p:ext uri="{BB962C8B-B14F-4D97-AF65-F5344CB8AC3E}">
        <p14:creationId xmlns:p14="http://schemas.microsoft.com/office/powerpoint/2010/main" val="93245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9</a:t>
            </a:fld>
            <a:endParaRPr lang="en-US" dirty="0"/>
          </a:p>
        </p:txBody>
      </p:sp>
    </p:spTree>
    <p:extLst>
      <p:ext uri="{BB962C8B-B14F-4D97-AF65-F5344CB8AC3E}">
        <p14:creationId xmlns:p14="http://schemas.microsoft.com/office/powerpoint/2010/main" val="204779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EC498E-7BAE-4B17-8DC4-B53D87DA3DD2}" type="slidenum">
              <a:rPr lang="en-US" smtClean="0"/>
              <a:pPr>
                <a:defRPr/>
              </a:pPr>
              <a:t>10</a:t>
            </a:fld>
            <a:endParaRPr lang="en-US" dirty="0"/>
          </a:p>
        </p:txBody>
      </p:sp>
    </p:spTree>
    <p:extLst>
      <p:ext uri="{BB962C8B-B14F-4D97-AF65-F5344CB8AC3E}">
        <p14:creationId xmlns:p14="http://schemas.microsoft.com/office/powerpoint/2010/main" val="1544380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7"/>
          <p:cNvSpPr>
            <a:spLocks noChangeShapeType="1"/>
          </p:cNvSpPr>
          <p:nvPr/>
        </p:nvSpPr>
        <p:spPr bwMode="auto">
          <a:xfrm>
            <a:off x="2819400" y="4114800"/>
            <a:ext cx="6324600" cy="0"/>
          </a:xfrm>
          <a:prstGeom prst="line">
            <a:avLst/>
          </a:prstGeom>
          <a:noFill/>
          <a:ln w="9525">
            <a:solidFill>
              <a:srgbClr val="006666"/>
            </a:solidFill>
            <a:round/>
            <a:headEnd/>
            <a:tailEnd/>
          </a:ln>
          <a:effectLst/>
        </p:spPr>
        <p:txBody>
          <a:bodyPr lIns="91416" tIns="45708" rIns="91416" bIns="45708"/>
          <a:lstStyle/>
          <a:p>
            <a:pPr>
              <a:defRPr/>
            </a:pPr>
            <a:endParaRPr lang="en-US" dirty="0">
              <a:latin typeface="Times New Roman" pitchFamily="18" charset="0"/>
            </a:endParaRPr>
          </a:p>
        </p:txBody>
      </p:sp>
      <p:sp>
        <p:nvSpPr>
          <p:cNvPr id="37891" name="Rectangle 3"/>
          <p:cNvSpPr>
            <a:spLocks noGrp="1" noChangeArrowheads="1"/>
          </p:cNvSpPr>
          <p:nvPr>
            <p:ph type="ctrTitle"/>
          </p:nvPr>
        </p:nvSpPr>
        <p:spPr>
          <a:xfrm>
            <a:off x="2971800" y="3320712"/>
            <a:ext cx="5867400" cy="685800"/>
          </a:xfrm>
          <a:prstGeom prst="rect">
            <a:avLst/>
          </a:prstGeom>
        </p:spPr>
        <p:txBody>
          <a:bodyPr anchor="b"/>
          <a:lstStyle>
            <a:lvl1pPr>
              <a:defRPr sz="2000">
                <a:solidFill>
                  <a:schemeClr val="bg2"/>
                </a:solidFill>
              </a:defRPr>
            </a:lvl1pPr>
          </a:lstStyle>
          <a:p>
            <a:r>
              <a:rPr lang="en-US" dirty="0"/>
              <a:t>Click to edit Master title style</a:t>
            </a:r>
          </a:p>
        </p:txBody>
      </p:sp>
      <p:sp>
        <p:nvSpPr>
          <p:cNvPr id="37894" name="Rectangle 6"/>
          <p:cNvSpPr>
            <a:spLocks noGrp="1" noChangeArrowheads="1"/>
          </p:cNvSpPr>
          <p:nvPr>
            <p:ph type="subTitle" sz="quarter" idx="1"/>
          </p:nvPr>
        </p:nvSpPr>
        <p:spPr>
          <a:xfrm>
            <a:off x="2971800" y="4191003"/>
            <a:ext cx="5867400" cy="573505"/>
          </a:xfrm>
          <a:prstGeom prst="rect">
            <a:avLst/>
          </a:prstGeom>
        </p:spPr>
        <p:txBody>
          <a:bodyPr/>
          <a:lstStyle>
            <a:lvl1pPr marL="0" indent="0">
              <a:buFont typeface="Wingdings" pitchFamily="2" charset="2"/>
              <a:buNone/>
              <a:defRPr sz="1600" i="1"/>
            </a:lvl1pPr>
          </a:lstStyle>
          <a:p>
            <a:r>
              <a:rPr lang="en-US" dirty="0"/>
              <a:t>Click to edit Master subtitle style</a:t>
            </a:r>
          </a:p>
        </p:txBody>
      </p:sp>
      <p:sp>
        <p:nvSpPr>
          <p:cNvPr id="13" name="Text Placeholder 12"/>
          <p:cNvSpPr>
            <a:spLocks noGrp="1"/>
          </p:cNvSpPr>
          <p:nvPr>
            <p:ph type="body" sz="quarter" idx="11"/>
          </p:nvPr>
        </p:nvSpPr>
        <p:spPr>
          <a:xfrm>
            <a:off x="2983417" y="5317728"/>
            <a:ext cx="3123093" cy="903287"/>
          </a:xfrm>
          <a:prstGeom prst="rect">
            <a:avLst/>
          </a:prstGeom>
        </p:spPr>
        <p:txBody>
          <a:bodyPr/>
          <a:lstStyle>
            <a:lvl1pPr>
              <a:buFontTx/>
              <a:buNone/>
              <a:defRPr sz="1000"/>
            </a:lvl1pPr>
          </a:lstStyle>
          <a:p>
            <a:pPr lvl="0"/>
            <a:r>
              <a:rPr lang="en-US" dirty="0"/>
              <a:t>Click to edit Master text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3622" y="6020980"/>
            <a:ext cx="1559755" cy="283309"/>
          </a:xfrm>
          <a:prstGeom prst="rect">
            <a:avLst/>
          </a:pr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260797" y="372993"/>
            <a:ext cx="8839200" cy="625630"/>
          </a:xfrm>
          <a:prstGeom prst="rect">
            <a:avLst/>
          </a:prstGeom>
        </p:spPr>
        <p:txBody>
          <a:bodyPr anchor="t"/>
          <a:lstStyle>
            <a:lvl1pPr>
              <a:defRPr>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249172" y="1282686"/>
            <a:ext cx="8541451" cy="5166752"/>
          </a:xfrm>
          <a:prstGeom prst="rect">
            <a:avLst/>
          </a:prstGeom>
        </p:spPr>
        <p:txBody>
          <a:bodyPr/>
          <a:lstStyle>
            <a:lvl1pPr marL="228540" indent="-228540">
              <a:spcBef>
                <a:spcPts val="0"/>
              </a:spcBef>
              <a:buFont typeface="Wingdings" pitchFamily="2" charset="2"/>
              <a:buChar char="§"/>
              <a:defRPr sz="1800"/>
            </a:lvl1pPr>
            <a:lvl2pPr marL="457077" indent="-182830">
              <a:defRPr sz="1600"/>
            </a:lvl2pPr>
            <a:lvl3pPr indent="-182830">
              <a:defRPr sz="1400"/>
            </a:lvl3pPr>
            <a:lvl4pPr indent="-155406">
              <a:defRPr sz="1200"/>
            </a:lvl4pPr>
            <a:lvl5pPr indent="-137123">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61252" y="372615"/>
            <a:ext cx="8509912" cy="781274"/>
          </a:xfrm>
          <a:prstGeom prst="rect">
            <a:avLst/>
          </a:prstGeom>
        </p:spPr>
        <p:txBody>
          <a:bodyPr vert="horz" lIns="91416" tIns="45708" rIns="91416" bIns="45708" rtlCol="0" anchor="t">
            <a:normAutofit/>
          </a:bodyPr>
          <a:lstStyle/>
          <a:p>
            <a:r>
              <a:rPr lang="en-US" dirty="0"/>
              <a:t>Click to edit Master title style</a:t>
            </a:r>
          </a:p>
        </p:txBody>
      </p:sp>
      <p:sp>
        <p:nvSpPr>
          <p:cNvPr id="6" name="Text Placeholder 5"/>
          <p:cNvSpPr>
            <a:spLocks noGrp="1"/>
          </p:cNvSpPr>
          <p:nvPr>
            <p:ph type="body" idx="1"/>
          </p:nvPr>
        </p:nvSpPr>
        <p:spPr>
          <a:xfrm>
            <a:off x="239489" y="1283832"/>
            <a:ext cx="8542563" cy="4525963"/>
          </a:xfrm>
          <a:prstGeom prst="rect">
            <a:avLst/>
          </a:prstGeom>
        </p:spPr>
        <p:txBody>
          <a:bodyPr vert="horz" lIns="91416" tIns="45708" rIns="91416" bIns="4570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49230" y="6610577"/>
            <a:ext cx="141064" cy="138499"/>
          </a:xfrm>
          <a:prstGeom prst="rect">
            <a:avLst/>
          </a:prstGeom>
          <a:noFill/>
        </p:spPr>
        <p:txBody>
          <a:bodyPr wrap="none" lIns="0" tIns="0" rIns="0" bIns="0" rtlCol="0">
            <a:spAutoFit/>
          </a:bodyPr>
          <a:lstStyle/>
          <a:p>
            <a:pPr marL="228600" indent="-228600" eaLnBrk="0" hangingPunct="0">
              <a:spcBef>
                <a:spcPts val="1800"/>
              </a:spcBef>
              <a:spcAft>
                <a:spcPts val="600"/>
              </a:spcAft>
              <a:buClr>
                <a:srgbClr val="006666"/>
              </a:buClr>
              <a:buFont typeface="Wingdings" pitchFamily="2" charset="2"/>
              <a:buNone/>
            </a:pPr>
            <a:fld id="{A21A9C2A-BCAD-4EEF-A18E-E21C83309998}" type="slidenum">
              <a:rPr lang="en-US" sz="900" smtClean="0">
                <a:solidFill>
                  <a:schemeClr val="bg2"/>
                </a:solidFill>
                <a:latin typeface="Arial" pitchFamily="34" charset="0"/>
                <a:cs typeface="Arial" pitchFamily="34" charset="0"/>
              </a:rPr>
              <a:pPr marL="228600" indent="-228600" eaLnBrk="0" hangingPunct="0">
                <a:spcBef>
                  <a:spcPts val="1800"/>
                </a:spcBef>
                <a:spcAft>
                  <a:spcPts val="600"/>
                </a:spcAft>
                <a:buClr>
                  <a:srgbClr val="006666"/>
                </a:buClr>
                <a:buFont typeface="Wingdings" pitchFamily="2" charset="2"/>
                <a:buNone/>
              </a:pPr>
              <a:t>‹#›</a:t>
            </a:fld>
            <a:endParaRPr lang="en-US" sz="900" kern="0" dirty="0">
              <a:solidFill>
                <a:schemeClr val="bg2"/>
              </a:solidFill>
              <a:latin typeface="Arial" pitchFamily="34" charset="0"/>
              <a:cs typeface="Arial" pitchFamily="34" charset="0"/>
            </a:endParaRP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22578" y="6575671"/>
            <a:ext cx="797878" cy="144924"/>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78" r:id="rId2"/>
    <p:sldLayoutId id="2147483683" r:id="rId3"/>
  </p:sldLayoutIdLst>
  <p:hf sldNum="0" hdr="0" dt="0"/>
  <p:txStyles>
    <p:titleStyle>
      <a:lvl1pPr algn="l" rtl="0" eaLnBrk="0" fontAlgn="base" hangingPunct="0">
        <a:spcBef>
          <a:spcPct val="0"/>
        </a:spcBef>
        <a:spcAft>
          <a:spcPct val="0"/>
        </a:spcAft>
        <a:defRPr sz="2000" b="1">
          <a:solidFill>
            <a:srgbClr val="008266"/>
          </a:solidFill>
          <a:latin typeface="+mj-lt"/>
          <a:ea typeface="+mj-ea"/>
          <a:cs typeface="+mj-cs"/>
        </a:defRPr>
      </a:lvl1pPr>
      <a:lvl2pPr algn="l" rtl="0" eaLnBrk="0" fontAlgn="base" hangingPunct="0">
        <a:spcBef>
          <a:spcPct val="0"/>
        </a:spcBef>
        <a:spcAft>
          <a:spcPct val="0"/>
        </a:spcAft>
        <a:defRPr sz="2400" b="1">
          <a:solidFill>
            <a:srgbClr val="008266"/>
          </a:solidFill>
          <a:latin typeface="Arial" charset="0"/>
        </a:defRPr>
      </a:lvl2pPr>
      <a:lvl3pPr algn="l" rtl="0" eaLnBrk="0" fontAlgn="base" hangingPunct="0">
        <a:spcBef>
          <a:spcPct val="0"/>
        </a:spcBef>
        <a:spcAft>
          <a:spcPct val="0"/>
        </a:spcAft>
        <a:defRPr sz="2400" b="1">
          <a:solidFill>
            <a:srgbClr val="008266"/>
          </a:solidFill>
          <a:latin typeface="Arial" charset="0"/>
        </a:defRPr>
      </a:lvl3pPr>
      <a:lvl4pPr algn="l" rtl="0" eaLnBrk="0" fontAlgn="base" hangingPunct="0">
        <a:spcBef>
          <a:spcPct val="0"/>
        </a:spcBef>
        <a:spcAft>
          <a:spcPct val="0"/>
        </a:spcAft>
        <a:defRPr sz="2400" b="1">
          <a:solidFill>
            <a:srgbClr val="008266"/>
          </a:solidFill>
          <a:latin typeface="Arial" charset="0"/>
        </a:defRPr>
      </a:lvl4pPr>
      <a:lvl5pPr algn="l" rtl="0" eaLnBrk="0" fontAlgn="base" hangingPunct="0">
        <a:spcBef>
          <a:spcPct val="0"/>
        </a:spcBef>
        <a:spcAft>
          <a:spcPct val="0"/>
        </a:spcAft>
        <a:defRPr sz="2400" b="1">
          <a:solidFill>
            <a:srgbClr val="008266"/>
          </a:solidFill>
          <a:latin typeface="Arial" charset="0"/>
        </a:defRPr>
      </a:lvl5pPr>
      <a:lvl6pPr marL="457077" algn="l" rtl="0" fontAlgn="base">
        <a:spcBef>
          <a:spcPct val="0"/>
        </a:spcBef>
        <a:spcAft>
          <a:spcPct val="0"/>
        </a:spcAft>
        <a:defRPr sz="2400" b="1">
          <a:solidFill>
            <a:srgbClr val="008266"/>
          </a:solidFill>
          <a:latin typeface="Arial" charset="0"/>
        </a:defRPr>
      </a:lvl6pPr>
      <a:lvl7pPr marL="914156" algn="l" rtl="0" fontAlgn="base">
        <a:spcBef>
          <a:spcPct val="0"/>
        </a:spcBef>
        <a:spcAft>
          <a:spcPct val="0"/>
        </a:spcAft>
        <a:defRPr sz="2400" b="1">
          <a:solidFill>
            <a:srgbClr val="008266"/>
          </a:solidFill>
          <a:latin typeface="Arial" charset="0"/>
        </a:defRPr>
      </a:lvl7pPr>
      <a:lvl8pPr marL="1371232" algn="l" rtl="0" fontAlgn="base">
        <a:spcBef>
          <a:spcPct val="0"/>
        </a:spcBef>
        <a:spcAft>
          <a:spcPct val="0"/>
        </a:spcAft>
        <a:defRPr sz="2400" b="1">
          <a:solidFill>
            <a:srgbClr val="008266"/>
          </a:solidFill>
          <a:latin typeface="Arial" charset="0"/>
        </a:defRPr>
      </a:lvl8pPr>
      <a:lvl9pPr marL="1828311" algn="l" rtl="0" fontAlgn="base">
        <a:spcBef>
          <a:spcPct val="0"/>
        </a:spcBef>
        <a:spcAft>
          <a:spcPct val="0"/>
        </a:spcAft>
        <a:defRPr sz="2400" b="1">
          <a:solidFill>
            <a:srgbClr val="008266"/>
          </a:solidFill>
          <a:latin typeface="Arial" charset="0"/>
        </a:defRPr>
      </a:lvl9pPr>
    </p:titleStyle>
    <p:bodyStyle>
      <a:lvl1pPr marL="228540" indent="-228540" algn="l" rtl="0" eaLnBrk="0" fontAlgn="base" hangingPunct="0">
        <a:lnSpc>
          <a:spcPct val="100000"/>
        </a:lnSpc>
        <a:spcBef>
          <a:spcPts val="0"/>
        </a:spcBef>
        <a:spcAft>
          <a:spcPts val="600"/>
        </a:spcAft>
        <a:buClr>
          <a:srgbClr val="006666"/>
        </a:buClr>
        <a:buFont typeface="Wingdings" pitchFamily="2" charset="2"/>
        <a:buChar char="§"/>
        <a:defRPr sz="1800">
          <a:solidFill>
            <a:schemeClr val="tx1"/>
          </a:solidFill>
          <a:latin typeface="+mn-lt"/>
          <a:ea typeface="+mn-ea"/>
          <a:cs typeface="+mn-cs"/>
        </a:defRPr>
      </a:lvl1pPr>
      <a:lvl2pPr marL="457077" indent="-182830" algn="l" rtl="0" eaLnBrk="0" fontAlgn="base" hangingPunct="0">
        <a:lnSpc>
          <a:spcPct val="100000"/>
        </a:lnSpc>
        <a:spcBef>
          <a:spcPts val="0"/>
        </a:spcBef>
        <a:spcAft>
          <a:spcPts val="600"/>
        </a:spcAft>
        <a:buClr>
          <a:srgbClr val="FFCC00"/>
        </a:buClr>
        <a:buFont typeface="Wingdings" pitchFamily="2" charset="2"/>
        <a:buChar char="§"/>
        <a:defRPr sz="1600">
          <a:solidFill>
            <a:schemeClr val="tx1"/>
          </a:solidFill>
          <a:latin typeface="+mn-lt"/>
        </a:defRPr>
      </a:lvl2pPr>
      <a:lvl3pPr marL="914156" indent="-137123" algn="l" rtl="0" eaLnBrk="0" fontAlgn="base" hangingPunct="0">
        <a:lnSpc>
          <a:spcPct val="100000"/>
        </a:lnSpc>
        <a:spcBef>
          <a:spcPts val="0"/>
        </a:spcBef>
        <a:spcAft>
          <a:spcPts val="600"/>
        </a:spcAft>
        <a:buClr>
          <a:srgbClr val="006666"/>
        </a:buClr>
        <a:buSzPct val="90000"/>
        <a:buFont typeface="Wingdings" pitchFamily="2" charset="2"/>
        <a:buChar char="§"/>
        <a:defRPr sz="1400">
          <a:solidFill>
            <a:schemeClr val="tx1"/>
          </a:solidFill>
          <a:latin typeface="+mn-lt"/>
        </a:defRPr>
      </a:lvl3pPr>
      <a:lvl4pPr marL="1599771" indent="-182830" algn="l" rtl="0" eaLnBrk="0" fontAlgn="base" hangingPunct="0">
        <a:lnSpc>
          <a:spcPct val="100000"/>
        </a:lnSpc>
        <a:spcBef>
          <a:spcPts val="0"/>
        </a:spcBef>
        <a:spcAft>
          <a:spcPts val="600"/>
        </a:spcAft>
        <a:buClr>
          <a:srgbClr val="FFCC00"/>
        </a:buClr>
        <a:buFont typeface="Wingdings" pitchFamily="2" charset="2"/>
        <a:buChar char="§"/>
        <a:defRPr sz="1200">
          <a:solidFill>
            <a:schemeClr val="tx1"/>
          </a:solidFill>
          <a:latin typeface="+mn-lt"/>
        </a:defRPr>
      </a:lvl4pPr>
      <a:lvl5pPr marL="2056851" indent="-137123" algn="l" rtl="0" eaLnBrk="0" fontAlgn="base" hangingPunct="0">
        <a:lnSpc>
          <a:spcPct val="100000"/>
        </a:lnSpc>
        <a:spcBef>
          <a:spcPts val="0"/>
        </a:spcBef>
        <a:spcAft>
          <a:spcPts val="600"/>
        </a:spcAft>
        <a:buClr>
          <a:srgbClr val="006666"/>
        </a:buClr>
        <a:buSzPct val="90000"/>
        <a:buFont typeface="Wingdings" pitchFamily="2" charset="2"/>
        <a:buChar char="§"/>
        <a:defRPr sz="1000">
          <a:solidFill>
            <a:schemeClr val="tx1"/>
          </a:solidFill>
          <a:latin typeface="+mn-lt"/>
        </a:defRPr>
      </a:lvl5pPr>
      <a:lvl6pPr marL="2513928" indent="-228540" algn="l" rtl="0" fontAlgn="base">
        <a:lnSpc>
          <a:spcPct val="95000"/>
        </a:lnSpc>
        <a:spcBef>
          <a:spcPct val="25000"/>
        </a:spcBef>
        <a:spcAft>
          <a:spcPct val="0"/>
        </a:spcAft>
        <a:buClr>
          <a:srgbClr val="006666"/>
        </a:buClr>
        <a:buSzPct val="90000"/>
        <a:buFont typeface="Wingdings" pitchFamily="2" charset="2"/>
        <a:buChar char="§"/>
        <a:defRPr sz="1400">
          <a:solidFill>
            <a:schemeClr val="tx1"/>
          </a:solidFill>
          <a:latin typeface="+mn-lt"/>
        </a:defRPr>
      </a:lvl6pPr>
      <a:lvl7pPr marL="2971007" indent="-228540" algn="l" rtl="0" fontAlgn="base">
        <a:lnSpc>
          <a:spcPct val="95000"/>
        </a:lnSpc>
        <a:spcBef>
          <a:spcPct val="25000"/>
        </a:spcBef>
        <a:spcAft>
          <a:spcPct val="0"/>
        </a:spcAft>
        <a:buClr>
          <a:srgbClr val="006666"/>
        </a:buClr>
        <a:buSzPct val="90000"/>
        <a:buFont typeface="Wingdings" pitchFamily="2" charset="2"/>
        <a:buChar char="§"/>
        <a:defRPr sz="1400">
          <a:solidFill>
            <a:schemeClr val="tx1"/>
          </a:solidFill>
          <a:latin typeface="+mn-lt"/>
        </a:defRPr>
      </a:lvl7pPr>
      <a:lvl8pPr marL="3428083" indent="-228540" algn="l" rtl="0" fontAlgn="base">
        <a:lnSpc>
          <a:spcPct val="95000"/>
        </a:lnSpc>
        <a:spcBef>
          <a:spcPct val="25000"/>
        </a:spcBef>
        <a:spcAft>
          <a:spcPct val="0"/>
        </a:spcAft>
        <a:buClr>
          <a:srgbClr val="006666"/>
        </a:buClr>
        <a:buSzPct val="90000"/>
        <a:buFont typeface="Wingdings" pitchFamily="2" charset="2"/>
        <a:buChar char="§"/>
        <a:defRPr sz="1400">
          <a:solidFill>
            <a:schemeClr val="tx1"/>
          </a:solidFill>
          <a:latin typeface="+mn-lt"/>
        </a:defRPr>
      </a:lvl8pPr>
      <a:lvl9pPr marL="3885160" indent="-228540" algn="l" rtl="0" fontAlgn="base">
        <a:lnSpc>
          <a:spcPct val="95000"/>
        </a:lnSpc>
        <a:spcBef>
          <a:spcPct val="25000"/>
        </a:spcBef>
        <a:spcAft>
          <a:spcPct val="0"/>
        </a:spcAft>
        <a:buClr>
          <a:srgbClr val="006666"/>
        </a:buClr>
        <a:buSzPct val="90000"/>
        <a:buFont typeface="Wingdings" pitchFamily="2" charset="2"/>
        <a:buChar char="§"/>
        <a:defRPr sz="1400">
          <a:solidFill>
            <a:schemeClr val="tx1"/>
          </a:solidFill>
          <a:latin typeface="+mn-lt"/>
        </a:defRPr>
      </a:lvl9pPr>
    </p:bodyStyle>
    <p:otherStyle>
      <a:defPPr>
        <a:defRPr lang="en-US"/>
      </a:defPPr>
      <a:lvl1pPr marL="0" algn="l" defTabSz="914156" rtl="0" eaLnBrk="1" latinLnBrk="0" hangingPunct="1">
        <a:defRPr sz="1800" kern="1200">
          <a:solidFill>
            <a:schemeClr val="tx1"/>
          </a:solidFill>
          <a:latin typeface="+mn-lt"/>
          <a:ea typeface="+mn-ea"/>
          <a:cs typeface="+mn-cs"/>
        </a:defRPr>
      </a:lvl1pPr>
      <a:lvl2pPr marL="457077"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2" algn="l" defTabSz="914156" rtl="0" eaLnBrk="1" latinLnBrk="0" hangingPunct="1">
        <a:defRPr sz="1800" kern="1200">
          <a:solidFill>
            <a:schemeClr val="tx1"/>
          </a:solidFill>
          <a:latin typeface="+mn-lt"/>
          <a:ea typeface="+mn-ea"/>
          <a:cs typeface="+mn-cs"/>
        </a:defRPr>
      </a:lvl4pPr>
      <a:lvl5pPr marL="1828311" algn="l" defTabSz="914156" rtl="0" eaLnBrk="1" latinLnBrk="0" hangingPunct="1">
        <a:defRPr sz="1800" kern="1200">
          <a:solidFill>
            <a:schemeClr val="tx1"/>
          </a:solidFill>
          <a:latin typeface="+mn-lt"/>
          <a:ea typeface="+mn-ea"/>
          <a:cs typeface="+mn-cs"/>
        </a:defRPr>
      </a:lvl5pPr>
      <a:lvl6pPr marL="2285389"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5" algn="l" defTabSz="914156" rtl="0" eaLnBrk="1" latinLnBrk="0" hangingPunct="1">
        <a:defRPr sz="1800" kern="1200">
          <a:solidFill>
            <a:schemeClr val="tx1"/>
          </a:solidFill>
          <a:latin typeface="+mn-lt"/>
          <a:ea typeface="+mn-ea"/>
          <a:cs typeface="+mn-cs"/>
        </a:defRPr>
      </a:lvl8pPr>
      <a:lvl9pPr marL="3656622" algn="l" defTabSz="9141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jordan@mtb.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3.mtb.com/business/business-education-portal" TargetMode="External"/><Relationship Id="rId4" Type="http://schemas.openxmlformats.org/officeDocument/2006/relationships/hyperlink" Target="https://urldefense.proofpoint.com/v2/url?u=http-3A__www.mtb.com_&amp;d=DwMFAg&amp;c=nczku6CT3QsiZmZ-0Cg_IVW_UFwpLEMshqhSlwqGqgU&amp;r=0n4whsalDC4uTVGYyTjlKCQTKKcUFSXppoqDGYH4l0U&amp;m=xsLHMudJ3vaw1jzgbyWK_K9hIkIZuIt9sjUObua4FyE&amp;s=6NCfZY7uxkDzc2JSrYdQwuxccrcTUzBno6D0rr3I56Y&amp;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myfico.com/credit-education/improve-your-credit-scor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usinessdictionary.com/definition/income-statement.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businessdictionary.com/definition/EBITDA-margin.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businessdictionary.com/definition/balance-sheet.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www.businessdictionary.com/definition/debt-equity-ratio.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www.businessdictionary.com/definition/current-ratio.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businessdictionary.com/definition/cash-flow.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businessdictionary.com/definition/EBITDA-margin.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4.png"/><Relationship Id="rId5" Type="http://schemas.openxmlformats.org/officeDocument/2006/relationships/diagramQuickStyle" Target="../diagrams/quickStyle1.xml"/><Relationship Id="rId10" Type="http://schemas.openxmlformats.org/officeDocument/2006/relationships/image" Target="../media/image23.png"/><Relationship Id="rId4" Type="http://schemas.openxmlformats.org/officeDocument/2006/relationships/diagramLayout" Target="../diagrams/layout1.xml"/><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sba.gov/funding-programs/loan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4.png"/><Relationship Id="rId5" Type="http://schemas.openxmlformats.org/officeDocument/2006/relationships/diagramQuickStyle" Target="../diagrams/quickStyle2.xml"/><Relationship Id="rId10" Type="http://schemas.openxmlformats.org/officeDocument/2006/relationships/image" Target="../media/image33.png"/><Relationship Id="rId4" Type="http://schemas.openxmlformats.org/officeDocument/2006/relationships/diagramLayout" Target="../diagrams/layout2.xml"/><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myfico.com/credit-education/whats-in-your-credit-sco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myfico.com/credit-education/whats-in-your-credit-sco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myfico.com/credit-education/whats-in-your-credit-sco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yfico.com/credit-education/whats-in-your-credit-score"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myfico.com/credit-education/whats-in-your-credit-scor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yfico.com/credit-education/improve-your-credit-sco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Business Finance 101</a:t>
            </a:r>
          </a:p>
        </p:txBody>
      </p:sp>
      <p:sp>
        <p:nvSpPr>
          <p:cNvPr id="3" name="Text Placeholder 2">
            <a:extLst>
              <a:ext uri="{FF2B5EF4-FFF2-40B4-BE49-F238E27FC236}">
                <a16:creationId xmlns:a16="http://schemas.microsoft.com/office/drawing/2014/main" id="{EE4EB780-E089-454F-9B1D-22D05D5D70FE}"/>
              </a:ext>
            </a:extLst>
          </p:cNvPr>
          <p:cNvSpPr>
            <a:spLocks noGrp="1"/>
          </p:cNvSpPr>
          <p:nvPr>
            <p:ph type="body" sz="quarter" idx="11"/>
          </p:nvPr>
        </p:nvSpPr>
        <p:spPr>
          <a:xfrm>
            <a:off x="2852257" y="4261168"/>
            <a:ext cx="3749879" cy="1434956"/>
          </a:xfrm>
        </p:spPr>
        <p:txBody>
          <a:bodyPr>
            <a:noAutofit/>
          </a:bodyPr>
          <a:lstStyle/>
          <a:p>
            <a:pPr marL="0" marR="0" indent="0">
              <a:spcBef>
                <a:spcPts val="0"/>
              </a:spcBef>
              <a:spcAft>
                <a:spcPts val="0"/>
              </a:spcAft>
              <a:buNone/>
            </a:pPr>
            <a:r>
              <a:rPr lang="en-US" b="1" dirty="0">
                <a:effectLst/>
                <a:ea typeface="Calibri" panose="020F0502020204030204" pitchFamily="34" charset="0"/>
              </a:rPr>
              <a:t>Melissa Jordan</a:t>
            </a:r>
            <a:br>
              <a:rPr lang="en-US" dirty="0">
                <a:effectLst/>
                <a:ea typeface="Calibri" panose="020F0502020204030204" pitchFamily="34" charset="0"/>
              </a:rPr>
            </a:br>
            <a:r>
              <a:rPr lang="en-US" dirty="0">
                <a:effectLst/>
                <a:ea typeface="Calibri" panose="020F0502020204030204" pitchFamily="34" charset="0"/>
              </a:rPr>
              <a:t>Vice President | M&amp;T Bank</a:t>
            </a:r>
          </a:p>
          <a:p>
            <a:pPr marL="0" marR="0" indent="0">
              <a:spcBef>
                <a:spcPts val="0"/>
              </a:spcBef>
              <a:spcAft>
                <a:spcPts val="0"/>
              </a:spcAft>
              <a:buNone/>
            </a:pPr>
            <a:r>
              <a:rPr lang="en-US" dirty="0">
                <a:effectLst/>
                <a:ea typeface="Calibri" panose="020F0502020204030204" pitchFamily="34" charset="0"/>
              </a:rPr>
              <a:t>Business &amp; Professional Banking | Relationship Manager</a:t>
            </a:r>
            <a:br>
              <a:rPr lang="en-US" dirty="0">
                <a:effectLst/>
                <a:ea typeface="Calibri" panose="020F0502020204030204" pitchFamily="34" charset="0"/>
              </a:rPr>
            </a:br>
            <a:endParaRPr lang="en-US" dirty="0">
              <a:effectLst/>
              <a:ea typeface="Calibri" panose="020F0502020204030204" pitchFamily="34" charset="0"/>
            </a:endParaRPr>
          </a:p>
          <a:p>
            <a:pPr marL="0" marR="0" indent="0">
              <a:spcAft>
                <a:spcPts val="1200"/>
              </a:spcAft>
              <a:buNone/>
            </a:pPr>
            <a:r>
              <a:rPr lang="en-US" dirty="0">
                <a:effectLst/>
                <a:ea typeface="Calibri" panose="020F0502020204030204" pitchFamily="34" charset="0"/>
              </a:rPr>
              <a:t>(C) 585-734-7026</a:t>
            </a:r>
            <a:br>
              <a:rPr lang="en-US" dirty="0">
                <a:effectLst/>
                <a:ea typeface="Calibri" panose="020F0502020204030204" pitchFamily="34" charset="0"/>
              </a:rPr>
            </a:br>
            <a:r>
              <a:rPr lang="en-US" u="sng" dirty="0">
                <a:solidFill>
                  <a:srgbClr val="0070C0"/>
                </a:solidFill>
                <a:effectLst/>
                <a:ea typeface="Calibri" panose="020F0502020204030204" pitchFamily="34" charset="0"/>
                <a:hlinkClick r:id="rId3">
                  <a:extLst>
                    <a:ext uri="{A12FA001-AC4F-418D-AE19-62706E023703}">
                      <ahyp:hlinkClr xmlns:ahyp="http://schemas.microsoft.com/office/drawing/2018/hyperlinkcolor" val="tx"/>
                    </a:ext>
                  </a:extLst>
                </a:hlinkClick>
              </a:rPr>
              <a:t>majordan@mtb.com</a:t>
            </a:r>
            <a:r>
              <a:rPr lang="en-US" dirty="0">
                <a:solidFill>
                  <a:srgbClr val="0070C0"/>
                </a:solidFill>
                <a:effectLst/>
                <a:ea typeface="Calibri" panose="020F0502020204030204" pitchFamily="34" charset="0"/>
              </a:rPr>
              <a:t> | </a:t>
            </a:r>
            <a:r>
              <a:rPr lang="en-US" u="sng" dirty="0">
                <a:solidFill>
                  <a:srgbClr val="0070C0"/>
                </a:solidFill>
                <a:effectLst/>
                <a:ea typeface="Calibri" panose="020F0502020204030204" pitchFamily="34" charset="0"/>
                <a:hlinkClick r:id="rId4">
                  <a:extLst>
                    <a:ext uri="{A12FA001-AC4F-418D-AE19-62706E023703}">
                      <ahyp:hlinkClr xmlns:ahyp="http://schemas.microsoft.com/office/drawing/2018/hyperlinkcolor" val="tx"/>
                    </a:ext>
                  </a:extLst>
                </a:hlinkClick>
              </a:rPr>
              <a:t>www.mtb.com</a:t>
            </a:r>
            <a:endParaRPr lang="en-US" u="sng" dirty="0">
              <a:solidFill>
                <a:srgbClr val="0070C0"/>
              </a:solidFill>
              <a:effectLst/>
              <a:ea typeface="Calibri" panose="020F0502020204030204" pitchFamily="34" charset="0"/>
            </a:endParaRPr>
          </a:p>
          <a:p>
            <a:pPr marL="0" marR="0" indent="0">
              <a:spcAft>
                <a:spcPts val="1200"/>
              </a:spcAft>
              <a:buNone/>
            </a:pPr>
            <a:r>
              <a:rPr lang="en-US" u="sng" dirty="0">
                <a:solidFill>
                  <a:srgbClr val="0070C0"/>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Business Education Portal | M&amp;T Bank (mtb.com)</a:t>
            </a:r>
            <a:endParaRPr lang="en-US" b="1" dirty="0">
              <a:ea typeface="Calibri" panose="020F0502020204030204" pitchFamily="34" charset="0"/>
            </a:endParaRPr>
          </a:p>
          <a:p>
            <a:pPr marL="0" marR="0" indent="0" algn="ctr">
              <a:lnSpc>
                <a:spcPct val="107000"/>
              </a:lnSpc>
              <a:spcBef>
                <a:spcPts val="0"/>
              </a:spcBef>
              <a:spcAft>
                <a:spcPts val="800"/>
              </a:spcAft>
              <a:buNone/>
            </a:pPr>
            <a:endParaRPr lang="en-US" b="1" dirty="0">
              <a:solidFill>
                <a:schemeClr val="bg2"/>
              </a:solidFill>
              <a:effectLst/>
              <a:ea typeface="Calibri" panose="020F0502020204030204" pitchFamily="34" charset="0"/>
              <a:cs typeface="Times New Roman" panose="02020603050405020304" pitchFamily="18" charset="0"/>
            </a:endParaRPr>
          </a:p>
          <a:p>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8E8B-B63C-4BF3-ABEC-9E69AD98CB01}"/>
              </a:ext>
            </a:extLst>
          </p:cNvPr>
          <p:cNvSpPr>
            <a:spLocks noGrp="1"/>
          </p:cNvSpPr>
          <p:nvPr>
            <p:ph type="title"/>
          </p:nvPr>
        </p:nvSpPr>
        <p:spPr>
          <a:xfrm>
            <a:off x="1338598" y="1136996"/>
            <a:ext cx="6629400" cy="469223"/>
          </a:xfrm>
        </p:spPr>
        <p:txBody>
          <a:bodyPr>
            <a:normAutofit fontScale="90000"/>
          </a:bodyPr>
          <a:lstStyle/>
          <a:p>
            <a:r>
              <a:rPr lang="en-US" dirty="0"/>
              <a:t>Additional tips to reducing the amount of debt you owe</a:t>
            </a:r>
          </a:p>
        </p:txBody>
      </p:sp>
      <p:sp>
        <p:nvSpPr>
          <p:cNvPr id="8" name="TextBox 7">
            <a:extLst>
              <a:ext uri="{FF2B5EF4-FFF2-40B4-BE49-F238E27FC236}">
                <a16:creationId xmlns:a16="http://schemas.microsoft.com/office/drawing/2014/main" id="{F0300206-E75A-4E1C-A516-8AAE3DCE2C78}"/>
              </a:ext>
            </a:extLst>
          </p:cNvPr>
          <p:cNvSpPr txBox="1"/>
          <p:nvPr/>
        </p:nvSpPr>
        <p:spPr>
          <a:xfrm>
            <a:off x="1000954" y="5579076"/>
            <a:ext cx="5527549"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dirty="0">
                <a:latin typeface="+mn-lt"/>
              </a:rPr>
              <a:t>Source: </a:t>
            </a:r>
            <a:r>
              <a:rPr lang="en-US" sz="600" dirty="0">
                <a:latin typeface="+mn-lt"/>
                <a:hlinkClick r:id="rId3"/>
              </a:rPr>
              <a:t>https://www.myfico.com/credit-education/improve-your-credit-score</a:t>
            </a:r>
            <a:endParaRPr lang="en-US" sz="600" kern="0" dirty="0">
              <a:solidFill>
                <a:prstClr val="black"/>
              </a:solidFill>
              <a:latin typeface="+mn-lt"/>
            </a:endParaRPr>
          </a:p>
        </p:txBody>
      </p:sp>
      <p:sp>
        <p:nvSpPr>
          <p:cNvPr id="13" name="Rectangle 12">
            <a:extLst>
              <a:ext uri="{FF2B5EF4-FFF2-40B4-BE49-F238E27FC236}">
                <a16:creationId xmlns:a16="http://schemas.microsoft.com/office/drawing/2014/main" id="{A2412211-7E05-4905-8857-9D71B7B6ACB8}"/>
              </a:ext>
            </a:extLst>
          </p:cNvPr>
          <p:cNvSpPr/>
          <p:nvPr/>
        </p:nvSpPr>
        <p:spPr>
          <a:xfrm>
            <a:off x="1423854" y="2150094"/>
            <a:ext cx="1756955" cy="306977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r>
              <a:rPr lang="en-US" sz="1800" dirty="0">
                <a:solidFill>
                  <a:schemeClr val="tx1"/>
                </a:solidFill>
              </a:rPr>
              <a:t>Reduce the amount of debt you owe</a:t>
            </a:r>
          </a:p>
          <a:p>
            <a:pPr algn="ctr"/>
            <a:endParaRPr lang="en-US" sz="1050" dirty="0">
              <a:solidFill>
                <a:srgbClr val="484C55"/>
              </a:solidFill>
              <a:latin typeface="Roboto"/>
            </a:endParaRPr>
          </a:p>
          <a:p>
            <a:pPr algn="ctr"/>
            <a:r>
              <a:rPr lang="en-US" sz="1050" dirty="0">
                <a:solidFill>
                  <a:srgbClr val="484C55"/>
                </a:solidFill>
                <a:latin typeface="Roboto"/>
              </a:rPr>
              <a:t>Your credit utilization, or the balance of your debt to available credit, contributes 30% to a FICO Score's calculation. It can be easier to clean up than payment history, but it requires financial discipline and understanding the tips below.</a:t>
            </a:r>
          </a:p>
          <a:p>
            <a:pPr algn="ctr"/>
            <a:endParaRPr lang="en-US" sz="1050" dirty="0">
              <a:solidFill>
                <a:schemeClr val="tx1"/>
              </a:solidFill>
            </a:endParaRPr>
          </a:p>
        </p:txBody>
      </p:sp>
      <p:sp>
        <p:nvSpPr>
          <p:cNvPr id="14" name="Rectangle 5">
            <a:extLst>
              <a:ext uri="{FF2B5EF4-FFF2-40B4-BE49-F238E27FC236}">
                <a16:creationId xmlns:a16="http://schemas.microsoft.com/office/drawing/2014/main" id="{914E15F6-CCAE-424B-915D-788EEDEB5C4A}"/>
              </a:ext>
            </a:extLst>
          </p:cNvPr>
          <p:cNvSpPr>
            <a:spLocks noChangeArrowheads="1"/>
          </p:cNvSpPr>
          <p:nvPr/>
        </p:nvSpPr>
        <p:spPr bwMode="auto">
          <a:xfrm>
            <a:off x="1143000" y="684127"/>
            <a:ext cx="6858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sp>
        <p:nvSpPr>
          <p:cNvPr id="2058" name="Rectangle 27">
            <a:extLst>
              <a:ext uri="{FF2B5EF4-FFF2-40B4-BE49-F238E27FC236}">
                <a16:creationId xmlns:a16="http://schemas.microsoft.com/office/drawing/2014/main" id="{A21B1095-220C-42A4-87DC-7394FCA0D22B}"/>
              </a:ext>
            </a:extLst>
          </p:cNvPr>
          <p:cNvSpPr>
            <a:spLocks noChangeArrowheads="1"/>
          </p:cNvSpPr>
          <p:nvPr/>
        </p:nvSpPr>
        <p:spPr bwMode="auto">
          <a:xfrm>
            <a:off x="1143000" y="684127"/>
            <a:ext cx="6858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grpSp>
        <p:nvGrpSpPr>
          <p:cNvPr id="2062" name="Group 2061">
            <a:extLst>
              <a:ext uri="{FF2B5EF4-FFF2-40B4-BE49-F238E27FC236}">
                <a16:creationId xmlns:a16="http://schemas.microsoft.com/office/drawing/2014/main" id="{A9B958B6-7DF3-4BA2-8BF8-5E298391D3CA}"/>
              </a:ext>
            </a:extLst>
          </p:cNvPr>
          <p:cNvGrpSpPr/>
          <p:nvPr/>
        </p:nvGrpSpPr>
        <p:grpSpPr>
          <a:xfrm>
            <a:off x="1851664" y="1606219"/>
            <a:ext cx="901337" cy="840937"/>
            <a:chOff x="6836228" y="968038"/>
            <a:chExt cx="1201783" cy="1121249"/>
          </a:xfrm>
        </p:grpSpPr>
        <p:sp>
          <p:nvSpPr>
            <p:cNvPr id="63" name="Rectangle 62">
              <a:extLst>
                <a:ext uri="{FF2B5EF4-FFF2-40B4-BE49-F238E27FC236}">
                  <a16:creationId xmlns:a16="http://schemas.microsoft.com/office/drawing/2014/main" id="{AB2216A8-396C-44F8-98D8-647C85BAE6C0}"/>
                </a:ext>
              </a:extLst>
            </p:cNvPr>
            <p:cNvSpPr/>
            <p:nvPr/>
          </p:nvSpPr>
          <p:spPr>
            <a:xfrm>
              <a:off x="6836228" y="968038"/>
              <a:ext cx="1201783" cy="1121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2" name="Group 22">
              <a:extLst>
                <a:ext uri="{FF2B5EF4-FFF2-40B4-BE49-F238E27FC236}">
                  <a16:creationId xmlns:a16="http://schemas.microsoft.com/office/drawing/2014/main" id="{8A0F20C3-1512-45B6-B587-982B053CA399}"/>
                </a:ext>
              </a:extLst>
            </p:cNvPr>
            <p:cNvGrpSpPr>
              <a:grpSpLocks/>
            </p:cNvGrpSpPr>
            <p:nvPr/>
          </p:nvGrpSpPr>
          <p:grpSpPr bwMode="auto">
            <a:xfrm>
              <a:off x="7106789" y="1173054"/>
              <a:ext cx="646648" cy="624350"/>
              <a:chOff x="0" y="0"/>
              <a:chExt cx="629" cy="629"/>
            </a:xfrm>
          </p:grpSpPr>
          <p:sp>
            <p:nvSpPr>
              <p:cNvPr id="73" name="AutoShape 26">
                <a:extLst>
                  <a:ext uri="{FF2B5EF4-FFF2-40B4-BE49-F238E27FC236}">
                    <a16:creationId xmlns:a16="http://schemas.microsoft.com/office/drawing/2014/main" id="{24621637-86F8-4884-A805-1B432F797BC9}"/>
                  </a:ext>
                </a:extLst>
              </p:cNvPr>
              <p:cNvSpPr>
                <a:spLocks/>
              </p:cNvSpPr>
              <p:nvPr/>
            </p:nvSpPr>
            <p:spPr bwMode="auto">
              <a:xfrm>
                <a:off x="163" y="348"/>
                <a:ext cx="420" cy="281"/>
              </a:xfrm>
              <a:custGeom>
                <a:avLst/>
                <a:gdLst>
                  <a:gd name="T0" fmla="+- 0 280 163"/>
                  <a:gd name="T1" fmla="*/ T0 w 420"/>
                  <a:gd name="T2" fmla="+- 0 366 348"/>
                  <a:gd name="T3" fmla="*/ 366 h 281"/>
                  <a:gd name="T4" fmla="+- 0 163 163"/>
                  <a:gd name="T5" fmla="*/ T4 w 420"/>
                  <a:gd name="T6" fmla="+- 0 602 348"/>
                  <a:gd name="T7" fmla="*/ 602 h 281"/>
                  <a:gd name="T8" fmla="+- 0 231 163"/>
                  <a:gd name="T9" fmla="*/ T8 w 420"/>
                  <a:gd name="T10" fmla="+- 0 623 348"/>
                  <a:gd name="T11" fmla="*/ 623 h 281"/>
                  <a:gd name="T12" fmla="+- 0 301 163"/>
                  <a:gd name="T13" fmla="*/ T12 w 420"/>
                  <a:gd name="T14" fmla="+- 0 629 348"/>
                  <a:gd name="T15" fmla="*/ 629 h 281"/>
                  <a:gd name="T16" fmla="+- 0 371 163"/>
                  <a:gd name="T17" fmla="*/ T16 w 420"/>
                  <a:gd name="T18" fmla="+- 0 618 348"/>
                  <a:gd name="T19" fmla="*/ 618 h 281"/>
                  <a:gd name="T20" fmla="+- 0 412 163"/>
                  <a:gd name="T21" fmla="*/ T20 w 420"/>
                  <a:gd name="T22" fmla="+- 0 601 348"/>
                  <a:gd name="T23" fmla="*/ 601 h 281"/>
                  <a:gd name="T24" fmla="+- 0 299 163"/>
                  <a:gd name="T25" fmla="*/ T24 w 420"/>
                  <a:gd name="T26" fmla="+- 0 601 348"/>
                  <a:gd name="T27" fmla="*/ 601 h 281"/>
                  <a:gd name="T28" fmla="+- 0 266 163"/>
                  <a:gd name="T29" fmla="*/ T28 w 420"/>
                  <a:gd name="T30" fmla="+- 0 600 348"/>
                  <a:gd name="T31" fmla="*/ 600 h 281"/>
                  <a:gd name="T32" fmla="+- 0 234 163"/>
                  <a:gd name="T33" fmla="*/ T32 w 420"/>
                  <a:gd name="T34" fmla="+- 0 596 348"/>
                  <a:gd name="T35" fmla="*/ 596 h 281"/>
                  <a:gd name="T36" fmla="+- 0 203 163"/>
                  <a:gd name="T37" fmla="*/ T36 w 420"/>
                  <a:gd name="T38" fmla="+- 0 587 348"/>
                  <a:gd name="T39" fmla="*/ 587 h 281"/>
                  <a:gd name="T40" fmla="+- 0 298 163"/>
                  <a:gd name="T41" fmla="*/ T40 w 420"/>
                  <a:gd name="T42" fmla="+- 0 396 348"/>
                  <a:gd name="T43" fmla="*/ 396 h 281"/>
                  <a:gd name="T44" fmla="+- 0 551 163"/>
                  <a:gd name="T45" fmla="*/ T44 w 420"/>
                  <a:gd name="T46" fmla="+- 0 378 348"/>
                  <a:gd name="T47" fmla="*/ 378 h 281"/>
                  <a:gd name="T48" fmla="+- 0 580 163"/>
                  <a:gd name="T49" fmla="*/ T48 w 420"/>
                  <a:gd name="T50" fmla="+- 0 378 348"/>
                  <a:gd name="T51" fmla="*/ 378 h 281"/>
                  <a:gd name="T52" fmla="+- 0 581 163"/>
                  <a:gd name="T53" fmla="*/ T52 w 420"/>
                  <a:gd name="T54" fmla="+- 0 370 348"/>
                  <a:gd name="T55" fmla="*/ 370 h 281"/>
                  <a:gd name="T56" fmla="+- 0 581 163"/>
                  <a:gd name="T57" fmla="*/ T56 w 420"/>
                  <a:gd name="T58" fmla="+- 0 369 348"/>
                  <a:gd name="T59" fmla="*/ 369 h 281"/>
                  <a:gd name="T60" fmla="+- 0 280 163"/>
                  <a:gd name="T61" fmla="*/ T60 w 420"/>
                  <a:gd name="T62" fmla="+- 0 369 348"/>
                  <a:gd name="T63" fmla="*/ 369 h 281"/>
                  <a:gd name="T64" fmla="+- 0 280 163"/>
                  <a:gd name="T65" fmla="*/ T64 w 420"/>
                  <a:gd name="T66" fmla="+- 0 366 348"/>
                  <a:gd name="T67" fmla="*/ 366 h 281"/>
                  <a:gd name="T68" fmla="+- 0 580 163"/>
                  <a:gd name="T69" fmla="*/ T68 w 420"/>
                  <a:gd name="T70" fmla="+- 0 378 348"/>
                  <a:gd name="T71" fmla="*/ 378 h 281"/>
                  <a:gd name="T72" fmla="+- 0 551 163"/>
                  <a:gd name="T73" fmla="*/ T72 w 420"/>
                  <a:gd name="T74" fmla="+- 0 378 348"/>
                  <a:gd name="T75" fmla="*/ 378 h 281"/>
                  <a:gd name="T76" fmla="+- 0 549 163"/>
                  <a:gd name="T77" fmla="*/ T76 w 420"/>
                  <a:gd name="T78" fmla="+- 0 388 348"/>
                  <a:gd name="T79" fmla="*/ 388 h 281"/>
                  <a:gd name="T80" fmla="+- 0 547 163"/>
                  <a:gd name="T81" fmla="*/ T80 w 420"/>
                  <a:gd name="T82" fmla="+- 0 399 348"/>
                  <a:gd name="T83" fmla="*/ 399 h 281"/>
                  <a:gd name="T84" fmla="+- 0 545 163"/>
                  <a:gd name="T85" fmla="*/ T84 w 420"/>
                  <a:gd name="T86" fmla="+- 0 408 348"/>
                  <a:gd name="T87" fmla="*/ 408 h 281"/>
                  <a:gd name="T88" fmla="+- 0 542 163"/>
                  <a:gd name="T89" fmla="*/ T88 w 420"/>
                  <a:gd name="T90" fmla="+- 0 416 348"/>
                  <a:gd name="T91" fmla="*/ 416 h 281"/>
                  <a:gd name="T92" fmla="+- 0 539 163"/>
                  <a:gd name="T93" fmla="*/ T92 w 420"/>
                  <a:gd name="T94" fmla="+- 0 427 348"/>
                  <a:gd name="T95" fmla="*/ 427 h 281"/>
                  <a:gd name="T96" fmla="+- 0 539 163"/>
                  <a:gd name="T97" fmla="*/ T96 w 420"/>
                  <a:gd name="T98" fmla="+- 0 427 348"/>
                  <a:gd name="T99" fmla="*/ 427 h 281"/>
                  <a:gd name="T100" fmla="+- 0 527 163"/>
                  <a:gd name="T101" fmla="*/ T100 w 420"/>
                  <a:gd name="T102" fmla="+- 0 455 348"/>
                  <a:gd name="T103" fmla="*/ 455 h 281"/>
                  <a:gd name="T104" fmla="+- 0 513 163"/>
                  <a:gd name="T105" fmla="*/ T104 w 420"/>
                  <a:gd name="T106" fmla="+- 0 480 348"/>
                  <a:gd name="T107" fmla="*/ 480 h 281"/>
                  <a:gd name="T108" fmla="+- 0 495 163"/>
                  <a:gd name="T109" fmla="*/ T108 w 420"/>
                  <a:gd name="T110" fmla="+- 0 504 348"/>
                  <a:gd name="T111" fmla="*/ 504 h 281"/>
                  <a:gd name="T112" fmla="+- 0 475 163"/>
                  <a:gd name="T113" fmla="*/ T112 w 420"/>
                  <a:gd name="T114" fmla="+- 0 527 348"/>
                  <a:gd name="T115" fmla="*/ 527 h 281"/>
                  <a:gd name="T116" fmla="+- 0 444 163"/>
                  <a:gd name="T117" fmla="*/ T116 w 420"/>
                  <a:gd name="T118" fmla="+- 0 552 348"/>
                  <a:gd name="T119" fmla="*/ 552 h 281"/>
                  <a:gd name="T120" fmla="+- 0 409 163"/>
                  <a:gd name="T121" fmla="*/ T120 w 420"/>
                  <a:gd name="T122" fmla="+- 0 573 348"/>
                  <a:gd name="T123" fmla="*/ 573 h 281"/>
                  <a:gd name="T124" fmla="+- 0 372 163"/>
                  <a:gd name="T125" fmla="*/ T124 w 420"/>
                  <a:gd name="T126" fmla="+- 0 588 348"/>
                  <a:gd name="T127" fmla="*/ 588 h 281"/>
                  <a:gd name="T128" fmla="+- 0 332 163"/>
                  <a:gd name="T129" fmla="*/ T128 w 420"/>
                  <a:gd name="T130" fmla="+- 0 598 348"/>
                  <a:gd name="T131" fmla="*/ 598 h 281"/>
                  <a:gd name="T132" fmla="+- 0 299 163"/>
                  <a:gd name="T133" fmla="*/ T132 w 420"/>
                  <a:gd name="T134" fmla="+- 0 601 348"/>
                  <a:gd name="T135" fmla="*/ 601 h 281"/>
                  <a:gd name="T136" fmla="+- 0 412 163"/>
                  <a:gd name="T137" fmla="*/ T136 w 420"/>
                  <a:gd name="T138" fmla="+- 0 601 348"/>
                  <a:gd name="T139" fmla="*/ 601 h 281"/>
                  <a:gd name="T140" fmla="+- 0 437 163"/>
                  <a:gd name="T141" fmla="*/ T140 w 420"/>
                  <a:gd name="T142" fmla="+- 0 590 348"/>
                  <a:gd name="T143" fmla="*/ 590 h 281"/>
                  <a:gd name="T144" fmla="+- 0 495 163"/>
                  <a:gd name="T145" fmla="*/ T144 w 420"/>
                  <a:gd name="T146" fmla="+- 0 546 348"/>
                  <a:gd name="T147" fmla="*/ 546 h 281"/>
                  <a:gd name="T148" fmla="+- 0 519 163"/>
                  <a:gd name="T149" fmla="*/ T148 w 420"/>
                  <a:gd name="T150" fmla="+- 0 521 348"/>
                  <a:gd name="T151" fmla="*/ 521 h 281"/>
                  <a:gd name="T152" fmla="+- 0 538 163"/>
                  <a:gd name="T153" fmla="*/ T152 w 420"/>
                  <a:gd name="T154" fmla="+- 0 494 348"/>
                  <a:gd name="T155" fmla="*/ 494 h 281"/>
                  <a:gd name="T156" fmla="+- 0 554 163"/>
                  <a:gd name="T157" fmla="*/ T156 w 420"/>
                  <a:gd name="T158" fmla="+- 0 466 348"/>
                  <a:gd name="T159" fmla="*/ 466 h 281"/>
                  <a:gd name="T160" fmla="+- 0 566 163"/>
                  <a:gd name="T161" fmla="*/ T160 w 420"/>
                  <a:gd name="T162" fmla="+- 0 436 348"/>
                  <a:gd name="T163" fmla="*/ 436 h 281"/>
                  <a:gd name="T164" fmla="+- 0 573 163"/>
                  <a:gd name="T165" fmla="*/ T164 w 420"/>
                  <a:gd name="T166" fmla="+- 0 414 348"/>
                  <a:gd name="T167" fmla="*/ 414 h 281"/>
                  <a:gd name="T168" fmla="+- 0 578 163"/>
                  <a:gd name="T169" fmla="*/ T168 w 420"/>
                  <a:gd name="T170" fmla="+- 0 392 348"/>
                  <a:gd name="T171" fmla="*/ 392 h 281"/>
                  <a:gd name="T172" fmla="+- 0 580 163"/>
                  <a:gd name="T173" fmla="*/ T172 w 420"/>
                  <a:gd name="T174" fmla="+- 0 378 348"/>
                  <a:gd name="T175" fmla="*/ 378 h 281"/>
                  <a:gd name="T176" fmla="+- 0 583 163"/>
                  <a:gd name="T177" fmla="*/ T176 w 420"/>
                  <a:gd name="T178" fmla="+- 0 348 348"/>
                  <a:gd name="T179" fmla="*/ 348 h 281"/>
                  <a:gd name="T180" fmla="+- 0 280 163"/>
                  <a:gd name="T181" fmla="*/ T180 w 420"/>
                  <a:gd name="T182" fmla="+- 0 369 348"/>
                  <a:gd name="T183" fmla="*/ 369 h 281"/>
                  <a:gd name="T184" fmla="+- 0 581 163"/>
                  <a:gd name="T185" fmla="*/ T184 w 420"/>
                  <a:gd name="T186" fmla="+- 0 369 348"/>
                  <a:gd name="T187" fmla="*/ 369 h 281"/>
                  <a:gd name="T188" fmla="+- 0 583 163"/>
                  <a:gd name="T189" fmla="*/ T188 w 420"/>
                  <a:gd name="T190" fmla="+- 0 348 348"/>
                  <a:gd name="T191" fmla="*/ 348 h 2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420" h="281">
                    <a:moveTo>
                      <a:pt x="117" y="18"/>
                    </a:moveTo>
                    <a:lnTo>
                      <a:pt x="0" y="254"/>
                    </a:lnTo>
                    <a:lnTo>
                      <a:pt x="68" y="275"/>
                    </a:lnTo>
                    <a:lnTo>
                      <a:pt x="138" y="281"/>
                    </a:lnTo>
                    <a:lnTo>
                      <a:pt x="208" y="270"/>
                    </a:lnTo>
                    <a:lnTo>
                      <a:pt x="249" y="253"/>
                    </a:lnTo>
                    <a:lnTo>
                      <a:pt x="136" y="253"/>
                    </a:lnTo>
                    <a:lnTo>
                      <a:pt x="103" y="252"/>
                    </a:lnTo>
                    <a:lnTo>
                      <a:pt x="71" y="248"/>
                    </a:lnTo>
                    <a:lnTo>
                      <a:pt x="40" y="239"/>
                    </a:lnTo>
                    <a:lnTo>
                      <a:pt x="135" y="48"/>
                    </a:lnTo>
                    <a:lnTo>
                      <a:pt x="388" y="30"/>
                    </a:lnTo>
                    <a:lnTo>
                      <a:pt x="417" y="30"/>
                    </a:lnTo>
                    <a:lnTo>
                      <a:pt x="418" y="22"/>
                    </a:lnTo>
                    <a:lnTo>
                      <a:pt x="418" y="21"/>
                    </a:lnTo>
                    <a:lnTo>
                      <a:pt x="117" y="21"/>
                    </a:lnTo>
                    <a:lnTo>
                      <a:pt x="117" y="18"/>
                    </a:lnTo>
                    <a:close/>
                    <a:moveTo>
                      <a:pt x="417" y="30"/>
                    </a:moveTo>
                    <a:lnTo>
                      <a:pt x="388" y="30"/>
                    </a:lnTo>
                    <a:lnTo>
                      <a:pt x="386" y="40"/>
                    </a:lnTo>
                    <a:lnTo>
                      <a:pt x="384" y="51"/>
                    </a:lnTo>
                    <a:lnTo>
                      <a:pt x="382" y="60"/>
                    </a:lnTo>
                    <a:lnTo>
                      <a:pt x="379" y="68"/>
                    </a:lnTo>
                    <a:lnTo>
                      <a:pt x="376" y="79"/>
                    </a:lnTo>
                    <a:lnTo>
                      <a:pt x="364" y="107"/>
                    </a:lnTo>
                    <a:lnTo>
                      <a:pt x="350" y="132"/>
                    </a:lnTo>
                    <a:lnTo>
                      <a:pt x="332" y="156"/>
                    </a:lnTo>
                    <a:lnTo>
                      <a:pt x="312" y="179"/>
                    </a:lnTo>
                    <a:lnTo>
                      <a:pt x="281" y="204"/>
                    </a:lnTo>
                    <a:lnTo>
                      <a:pt x="246" y="225"/>
                    </a:lnTo>
                    <a:lnTo>
                      <a:pt x="209" y="240"/>
                    </a:lnTo>
                    <a:lnTo>
                      <a:pt x="169" y="250"/>
                    </a:lnTo>
                    <a:lnTo>
                      <a:pt x="136" y="253"/>
                    </a:lnTo>
                    <a:lnTo>
                      <a:pt x="249" y="253"/>
                    </a:lnTo>
                    <a:lnTo>
                      <a:pt x="274" y="242"/>
                    </a:lnTo>
                    <a:lnTo>
                      <a:pt x="332" y="198"/>
                    </a:lnTo>
                    <a:lnTo>
                      <a:pt x="356" y="173"/>
                    </a:lnTo>
                    <a:lnTo>
                      <a:pt x="375" y="146"/>
                    </a:lnTo>
                    <a:lnTo>
                      <a:pt x="391" y="118"/>
                    </a:lnTo>
                    <a:lnTo>
                      <a:pt x="403" y="88"/>
                    </a:lnTo>
                    <a:lnTo>
                      <a:pt x="410" y="66"/>
                    </a:lnTo>
                    <a:lnTo>
                      <a:pt x="415" y="44"/>
                    </a:lnTo>
                    <a:lnTo>
                      <a:pt x="417" y="30"/>
                    </a:lnTo>
                    <a:close/>
                    <a:moveTo>
                      <a:pt x="420" y="0"/>
                    </a:moveTo>
                    <a:lnTo>
                      <a:pt x="117" y="21"/>
                    </a:lnTo>
                    <a:lnTo>
                      <a:pt x="418" y="21"/>
                    </a:lnTo>
                    <a:lnTo>
                      <a:pt x="420"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pic>
            <p:nvPicPr>
              <p:cNvPr id="74" name="Picture 25">
                <a:extLst>
                  <a:ext uri="{FF2B5EF4-FFF2-40B4-BE49-F238E27FC236}">
                    <a16:creationId xmlns:a16="http://schemas.microsoft.com/office/drawing/2014/main" id="{C8CEAC36-7863-4C92-A9BB-FBA868095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 y="0"/>
                <a:ext cx="327" cy="307"/>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24">
                <a:extLst>
                  <a:ext uri="{FF2B5EF4-FFF2-40B4-BE49-F238E27FC236}">
                    <a16:creationId xmlns:a16="http://schemas.microsoft.com/office/drawing/2014/main" id="{3D3DEA63-31EA-4B31-BFBF-36B4CD473054}"/>
                  </a:ext>
                </a:extLst>
              </p:cNvPr>
              <p:cNvSpPr>
                <a:spLocks/>
              </p:cNvSpPr>
              <p:nvPr/>
            </p:nvSpPr>
            <p:spPr bwMode="auto">
              <a:xfrm>
                <a:off x="0" y="142"/>
                <a:ext cx="286" cy="463"/>
              </a:xfrm>
              <a:custGeom>
                <a:avLst/>
                <a:gdLst>
                  <a:gd name="T0" fmla="*/ 86 w 286"/>
                  <a:gd name="T1" fmla="+- 0 142 142"/>
                  <a:gd name="T2" fmla="*/ 142 h 463"/>
                  <a:gd name="T3" fmla="*/ 43 w 286"/>
                  <a:gd name="T4" fmla="+- 0 195 142"/>
                  <a:gd name="T5" fmla="*/ 195 h 463"/>
                  <a:gd name="T6" fmla="*/ 15 w 286"/>
                  <a:gd name="T7" fmla="+- 0 254 142"/>
                  <a:gd name="T8" fmla="*/ 254 h 463"/>
                  <a:gd name="T9" fmla="*/ 0 w 286"/>
                  <a:gd name="T10" fmla="+- 0 330 142"/>
                  <a:gd name="T11" fmla="*/ 330 h 463"/>
                  <a:gd name="T12" fmla="*/ 7 w 286"/>
                  <a:gd name="T13" fmla="+- 0 407 142"/>
                  <a:gd name="T14" fmla="*/ 407 h 463"/>
                  <a:gd name="T15" fmla="*/ 35 w 286"/>
                  <a:gd name="T16" fmla="+- 0 480 142"/>
                  <a:gd name="T17" fmla="*/ 480 h 463"/>
                  <a:gd name="T18" fmla="*/ 85 w 286"/>
                  <a:gd name="T19" fmla="+- 0 545 142"/>
                  <a:gd name="T20" fmla="*/ 545 h 463"/>
                  <a:gd name="T21" fmla="*/ 148 w 286"/>
                  <a:gd name="T22" fmla="+- 0 593 142"/>
                  <a:gd name="T23" fmla="*/ 593 h 463"/>
                  <a:gd name="T24" fmla="*/ 171 w 286"/>
                  <a:gd name="T25" fmla="+- 0 605 142"/>
                  <a:gd name="T26" fmla="*/ 605 h 463"/>
                  <a:gd name="T27" fmla="*/ 285 w 286"/>
                  <a:gd name="T28" fmla="+- 0 369 142"/>
                  <a:gd name="T29" fmla="*/ 369 h 463"/>
                  <a:gd name="T30" fmla="*/ 86 w 286"/>
                  <a:gd name="T31" fmla="+- 0 142 142"/>
                  <a:gd name="T32" fmla="*/ 142 h 46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286" h="463">
                    <a:moveTo>
                      <a:pt x="86" y="0"/>
                    </a:moveTo>
                    <a:lnTo>
                      <a:pt x="43" y="53"/>
                    </a:lnTo>
                    <a:lnTo>
                      <a:pt x="15" y="112"/>
                    </a:lnTo>
                    <a:lnTo>
                      <a:pt x="0" y="188"/>
                    </a:lnTo>
                    <a:lnTo>
                      <a:pt x="7" y="265"/>
                    </a:lnTo>
                    <a:lnTo>
                      <a:pt x="35" y="338"/>
                    </a:lnTo>
                    <a:lnTo>
                      <a:pt x="85" y="403"/>
                    </a:lnTo>
                    <a:lnTo>
                      <a:pt x="148" y="451"/>
                    </a:lnTo>
                    <a:lnTo>
                      <a:pt x="171" y="463"/>
                    </a:lnTo>
                    <a:lnTo>
                      <a:pt x="285" y="227"/>
                    </a:lnTo>
                    <a:lnTo>
                      <a:pt x="86"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pic>
            <p:nvPicPr>
              <p:cNvPr id="76" name="Picture 23">
                <a:extLst>
                  <a:ext uri="{FF2B5EF4-FFF2-40B4-BE49-F238E27FC236}">
                    <a16:creationId xmlns:a16="http://schemas.microsoft.com/office/drawing/2014/main" id="{8828C970-0BBD-47A7-BA7B-B69A0946D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 y="5"/>
                <a:ext cx="203" cy="30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 name="TextBox 3">
            <a:extLst>
              <a:ext uri="{FF2B5EF4-FFF2-40B4-BE49-F238E27FC236}">
                <a16:creationId xmlns:a16="http://schemas.microsoft.com/office/drawing/2014/main" id="{A98CF915-D338-4A4A-A5BF-97F3D0193292}"/>
              </a:ext>
            </a:extLst>
          </p:cNvPr>
          <p:cNvSpPr txBox="1"/>
          <p:nvPr/>
        </p:nvSpPr>
        <p:spPr>
          <a:xfrm>
            <a:off x="3409405" y="2123645"/>
            <a:ext cx="4441372" cy="2939266"/>
          </a:xfrm>
          <a:prstGeom prst="rect">
            <a:avLst/>
          </a:prstGeom>
          <a:noFill/>
        </p:spPr>
        <p:txBody>
          <a:bodyPr wrap="square" rtlCol="0">
            <a:spAutoFit/>
          </a:bodyPr>
          <a:lstStyle/>
          <a:p>
            <a:pPr marL="214313"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Keep balances low on credit cards and other revolving credit</a:t>
            </a:r>
          </a:p>
          <a:p>
            <a:pPr marL="214313" indent="-214313">
              <a:spcBef>
                <a:spcPts val="450"/>
              </a:spcBef>
              <a:spcAft>
                <a:spcPts val="450"/>
              </a:spcAft>
              <a:buClr>
                <a:srgbClr val="7AB800"/>
              </a:buClr>
              <a:buSzPct val="100000"/>
              <a:buFont typeface="Wingdings" panose="05000000000000000000" pitchFamily="2" charset="2"/>
              <a:buChar char="ü"/>
            </a:pPr>
            <a:endParaRPr lang="en-US" sz="1350" dirty="0">
              <a:latin typeface="+mn-lt"/>
            </a:endParaRPr>
          </a:p>
          <a:p>
            <a:pPr marL="214313"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Pay off debt rather than moving it around</a:t>
            </a:r>
          </a:p>
          <a:p>
            <a:pPr marL="214313" indent="-214313">
              <a:spcBef>
                <a:spcPts val="450"/>
              </a:spcBef>
              <a:spcAft>
                <a:spcPts val="450"/>
              </a:spcAft>
              <a:buClr>
                <a:srgbClr val="7AB800"/>
              </a:buClr>
              <a:buSzPct val="100000"/>
              <a:buFont typeface="Wingdings" panose="05000000000000000000" pitchFamily="2" charset="2"/>
              <a:buChar char="ü"/>
            </a:pPr>
            <a:endParaRPr lang="en-US" sz="1350" dirty="0">
              <a:latin typeface="+mn-lt"/>
            </a:endParaRPr>
          </a:p>
          <a:p>
            <a:pPr marL="214313"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Don't close unused credit cards as a short-term strategy to raise your scores</a:t>
            </a:r>
          </a:p>
          <a:p>
            <a:pPr marL="214313" indent="-214313">
              <a:spcBef>
                <a:spcPts val="450"/>
              </a:spcBef>
              <a:spcAft>
                <a:spcPts val="450"/>
              </a:spcAft>
              <a:buClr>
                <a:srgbClr val="7AB800"/>
              </a:buClr>
              <a:buSzPct val="100000"/>
              <a:buFont typeface="Wingdings" panose="05000000000000000000" pitchFamily="2" charset="2"/>
              <a:buChar char="ü"/>
            </a:pPr>
            <a:endParaRPr lang="en-US" sz="1350" dirty="0">
              <a:latin typeface="+mn-lt"/>
            </a:endParaRPr>
          </a:p>
          <a:p>
            <a:pPr marL="214313"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Don't open a number of new credit cards that you don't need</a:t>
            </a:r>
            <a:endParaRPr lang="en-US" sz="1350" kern="0" dirty="0">
              <a:solidFill>
                <a:prstClr val="black"/>
              </a:solidFill>
              <a:latin typeface="Arial"/>
            </a:endParaRPr>
          </a:p>
        </p:txBody>
      </p:sp>
    </p:spTree>
    <p:extLst>
      <p:ext uri="{BB962C8B-B14F-4D97-AF65-F5344CB8AC3E}">
        <p14:creationId xmlns:p14="http://schemas.microsoft.com/office/powerpoint/2010/main" val="201136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1714-DAFC-440A-A5A1-B164591D587E}"/>
              </a:ext>
            </a:extLst>
          </p:cNvPr>
          <p:cNvSpPr>
            <a:spLocks noGrp="1"/>
          </p:cNvSpPr>
          <p:nvPr>
            <p:ph type="title"/>
          </p:nvPr>
        </p:nvSpPr>
        <p:spPr/>
        <p:txBody>
          <a:bodyPr/>
          <a:lstStyle/>
          <a:p>
            <a:r>
              <a:rPr lang="en-US" dirty="0"/>
              <a:t>Summary</a:t>
            </a:r>
          </a:p>
        </p:txBody>
      </p:sp>
      <p:sp>
        <p:nvSpPr>
          <p:cNvPr id="5" name="Rectangle 4">
            <a:extLst>
              <a:ext uri="{FF2B5EF4-FFF2-40B4-BE49-F238E27FC236}">
                <a16:creationId xmlns:a16="http://schemas.microsoft.com/office/drawing/2014/main" id="{4007A61A-9026-4148-8835-9FF3E5CC56A6}"/>
              </a:ext>
            </a:extLst>
          </p:cNvPr>
          <p:cNvSpPr/>
          <p:nvPr/>
        </p:nvSpPr>
        <p:spPr>
          <a:xfrm>
            <a:off x="1647283" y="2036078"/>
            <a:ext cx="5897879"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pc="225" dirty="0"/>
              <a:t>Amounts owed and payment history are important factors –pay on time!</a:t>
            </a:r>
          </a:p>
        </p:txBody>
      </p:sp>
      <p:sp>
        <p:nvSpPr>
          <p:cNvPr id="8" name="Rectangle 7">
            <a:extLst>
              <a:ext uri="{FF2B5EF4-FFF2-40B4-BE49-F238E27FC236}">
                <a16:creationId xmlns:a16="http://schemas.microsoft.com/office/drawing/2014/main" id="{4A6389E2-8B12-45E4-B1AF-9E79C32C8A5A}"/>
              </a:ext>
            </a:extLst>
          </p:cNvPr>
          <p:cNvSpPr/>
          <p:nvPr/>
        </p:nvSpPr>
        <p:spPr>
          <a:xfrm>
            <a:off x="1647281" y="2872547"/>
            <a:ext cx="5897880" cy="685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spc="225" dirty="0"/>
              <a:t>Manage your credit utilization rate</a:t>
            </a:r>
          </a:p>
        </p:txBody>
      </p:sp>
      <p:sp>
        <p:nvSpPr>
          <p:cNvPr id="14" name="Rectangle 13">
            <a:extLst>
              <a:ext uri="{FF2B5EF4-FFF2-40B4-BE49-F238E27FC236}">
                <a16:creationId xmlns:a16="http://schemas.microsoft.com/office/drawing/2014/main" id="{42F16663-7FF0-499D-AA06-4509312C5BD4}"/>
              </a:ext>
            </a:extLst>
          </p:cNvPr>
          <p:cNvSpPr/>
          <p:nvPr/>
        </p:nvSpPr>
        <p:spPr>
          <a:xfrm>
            <a:off x="1647283" y="3728362"/>
            <a:ext cx="5897879" cy="685800"/>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spc="225" dirty="0"/>
              <a:t>Repairing credit takes time – no quick fix</a:t>
            </a:r>
          </a:p>
        </p:txBody>
      </p:sp>
      <p:sp>
        <p:nvSpPr>
          <p:cNvPr id="17" name="Rectangle 16">
            <a:extLst>
              <a:ext uri="{FF2B5EF4-FFF2-40B4-BE49-F238E27FC236}">
                <a16:creationId xmlns:a16="http://schemas.microsoft.com/office/drawing/2014/main" id="{A91241C5-E1C5-4079-B117-CE7B7BDF2F1C}"/>
              </a:ext>
            </a:extLst>
          </p:cNvPr>
          <p:cNvSpPr/>
          <p:nvPr/>
        </p:nvSpPr>
        <p:spPr>
          <a:xfrm>
            <a:off x="1647283" y="4557863"/>
            <a:ext cx="5897879"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spc="225" dirty="0"/>
              <a:t>As a small business owner your credit score tells the bank how you handle credit</a:t>
            </a:r>
          </a:p>
        </p:txBody>
      </p:sp>
    </p:spTree>
    <p:extLst>
      <p:ext uri="{BB962C8B-B14F-4D97-AF65-F5344CB8AC3E}">
        <p14:creationId xmlns:p14="http://schemas.microsoft.com/office/powerpoint/2010/main" val="407814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3347784"/>
            <a:ext cx="5867400" cy="514350"/>
          </a:xfrm>
        </p:spPr>
        <p:txBody>
          <a:bodyPr/>
          <a:lstStyle/>
          <a:p>
            <a:r>
              <a:rPr lang="en-US" dirty="0"/>
              <a:t>Business Credit Basics</a:t>
            </a:r>
          </a:p>
        </p:txBody>
      </p:sp>
      <p:sp>
        <p:nvSpPr>
          <p:cNvPr id="3" name="Subtitle 2"/>
          <p:cNvSpPr>
            <a:spLocks noGrp="1"/>
          </p:cNvSpPr>
          <p:nvPr>
            <p:ph type="subTitle" sz="quarter" idx="1"/>
          </p:nvPr>
        </p:nvSpPr>
        <p:spPr/>
        <p:txBody>
          <a:bodyPr/>
          <a:lstStyle/>
          <a:p>
            <a:r>
              <a:rPr lang="en-US" dirty="0"/>
              <a:t>What every business owner should know</a:t>
            </a:r>
          </a:p>
        </p:txBody>
      </p:sp>
      <p:sp>
        <p:nvSpPr>
          <p:cNvPr id="5" name="TextBox 4">
            <a:extLst>
              <a:ext uri="{FF2B5EF4-FFF2-40B4-BE49-F238E27FC236}">
                <a16:creationId xmlns:a16="http://schemas.microsoft.com/office/drawing/2014/main" id="{8DD925DF-79DC-4FFC-B1D2-EC55595649AB}"/>
              </a:ext>
            </a:extLst>
          </p:cNvPr>
          <p:cNvSpPr txBox="1"/>
          <p:nvPr/>
        </p:nvSpPr>
        <p:spPr>
          <a:xfrm>
            <a:off x="324107" y="6429161"/>
            <a:ext cx="4118994" cy="215444"/>
          </a:xfrm>
          <a:prstGeom prst="rect">
            <a:avLst/>
          </a:prstGeom>
          <a:noFill/>
        </p:spPr>
        <p:txBody>
          <a:bodyPr wrap="square" rtlCol="0">
            <a:spAutoFit/>
          </a:bodyPr>
          <a:lstStyle/>
          <a:p>
            <a:pPr eaLnBrk="0" hangingPunct="0">
              <a:spcBef>
                <a:spcPts val="1350"/>
              </a:spcBef>
              <a:spcAft>
                <a:spcPts val="450"/>
              </a:spcAft>
              <a:buClr>
                <a:srgbClr val="006666"/>
              </a:buClr>
            </a:pPr>
            <a:r>
              <a:rPr lang="en-US" sz="800" kern="0" dirty="0">
                <a:solidFill>
                  <a:prstClr val="black"/>
                </a:solidFill>
                <a:latin typeface="Arial"/>
              </a:rPr>
              <a:t>**This presentation is for educational purposes only</a:t>
            </a:r>
          </a:p>
        </p:txBody>
      </p:sp>
    </p:spTree>
    <p:extLst>
      <p:ext uri="{BB962C8B-B14F-4D97-AF65-F5344CB8AC3E}">
        <p14:creationId xmlns:p14="http://schemas.microsoft.com/office/powerpoint/2010/main" val="1643996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1714-DAFC-440A-A5A1-B164591D587E}"/>
              </a:ext>
            </a:extLst>
          </p:cNvPr>
          <p:cNvSpPr>
            <a:spLocks noGrp="1"/>
          </p:cNvSpPr>
          <p:nvPr>
            <p:ph type="title"/>
          </p:nvPr>
        </p:nvSpPr>
        <p:spPr/>
        <p:txBody>
          <a:bodyPr/>
          <a:lstStyle/>
          <a:p>
            <a:r>
              <a:rPr lang="en-US" dirty="0"/>
              <a:t>Overview</a:t>
            </a:r>
          </a:p>
        </p:txBody>
      </p:sp>
      <p:sp>
        <p:nvSpPr>
          <p:cNvPr id="5" name="Rectangle 4">
            <a:extLst>
              <a:ext uri="{FF2B5EF4-FFF2-40B4-BE49-F238E27FC236}">
                <a16:creationId xmlns:a16="http://schemas.microsoft.com/office/drawing/2014/main" id="{4007A61A-9026-4148-8835-9FF3E5CC56A6}"/>
              </a:ext>
            </a:extLst>
          </p:cNvPr>
          <p:cNvSpPr/>
          <p:nvPr/>
        </p:nvSpPr>
        <p:spPr>
          <a:xfrm>
            <a:off x="1647283" y="1618067"/>
            <a:ext cx="5897879"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pc="225" dirty="0"/>
              <a:t>FINANCIAL STATEMENT REPORTING</a:t>
            </a:r>
          </a:p>
        </p:txBody>
      </p:sp>
      <p:sp>
        <p:nvSpPr>
          <p:cNvPr id="8" name="Rectangle 7">
            <a:extLst>
              <a:ext uri="{FF2B5EF4-FFF2-40B4-BE49-F238E27FC236}">
                <a16:creationId xmlns:a16="http://schemas.microsoft.com/office/drawing/2014/main" id="{4A6389E2-8B12-45E4-B1AF-9E79C32C8A5A}"/>
              </a:ext>
            </a:extLst>
          </p:cNvPr>
          <p:cNvSpPr/>
          <p:nvPr/>
        </p:nvSpPr>
        <p:spPr>
          <a:xfrm>
            <a:off x="1647281" y="2454536"/>
            <a:ext cx="5897880" cy="685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pc="225" dirty="0"/>
              <a:t>INCOME STATEMENT</a:t>
            </a:r>
          </a:p>
        </p:txBody>
      </p:sp>
      <p:sp>
        <p:nvSpPr>
          <p:cNvPr id="11" name="Rectangle 10">
            <a:extLst>
              <a:ext uri="{FF2B5EF4-FFF2-40B4-BE49-F238E27FC236}">
                <a16:creationId xmlns:a16="http://schemas.microsoft.com/office/drawing/2014/main" id="{1E8CCE9E-12C1-44C8-9B2B-671264BA0CDD}"/>
              </a:ext>
            </a:extLst>
          </p:cNvPr>
          <p:cNvSpPr/>
          <p:nvPr/>
        </p:nvSpPr>
        <p:spPr>
          <a:xfrm>
            <a:off x="1647283" y="4969026"/>
            <a:ext cx="5897879"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pc="225" dirty="0"/>
              <a:t>REVIEW</a:t>
            </a:r>
          </a:p>
        </p:txBody>
      </p:sp>
      <p:sp>
        <p:nvSpPr>
          <p:cNvPr id="14" name="Rectangle 13">
            <a:extLst>
              <a:ext uri="{FF2B5EF4-FFF2-40B4-BE49-F238E27FC236}">
                <a16:creationId xmlns:a16="http://schemas.microsoft.com/office/drawing/2014/main" id="{42F16663-7FF0-499D-AA06-4509312C5BD4}"/>
              </a:ext>
            </a:extLst>
          </p:cNvPr>
          <p:cNvSpPr/>
          <p:nvPr/>
        </p:nvSpPr>
        <p:spPr>
          <a:xfrm>
            <a:off x="1647283" y="3310350"/>
            <a:ext cx="5897879" cy="685800"/>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pc="225" dirty="0"/>
              <a:t>BALANCE SHEET</a:t>
            </a:r>
          </a:p>
        </p:txBody>
      </p:sp>
      <p:sp>
        <p:nvSpPr>
          <p:cNvPr id="17" name="Rectangle 16">
            <a:extLst>
              <a:ext uri="{FF2B5EF4-FFF2-40B4-BE49-F238E27FC236}">
                <a16:creationId xmlns:a16="http://schemas.microsoft.com/office/drawing/2014/main" id="{A91241C5-E1C5-4079-B117-CE7B7BDF2F1C}"/>
              </a:ext>
            </a:extLst>
          </p:cNvPr>
          <p:cNvSpPr/>
          <p:nvPr/>
        </p:nvSpPr>
        <p:spPr>
          <a:xfrm>
            <a:off x="1647283" y="4139852"/>
            <a:ext cx="5897879"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pc="225" dirty="0"/>
              <a:t>5 C’S OF CREDIT</a:t>
            </a:r>
          </a:p>
        </p:txBody>
      </p:sp>
    </p:spTree>
    <p:extLst>
      <p:ext uri="{BB962C8B-B14F-4D97-AF65-F5344CB8AC3E}">
        <p14:creationId xmlns:p14="http://schemas.microsoft.com/office/powerpoint/2010/main" val="80607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8E8B-B63C-4BF3-ABEC-9E69AD98CB01}"/>
              </a:ext>
            </a:extLst>
          </p:cNvPr>
          <p:cNvSpPr>
            <a:spLocks noGrp="1"/>
          </p:cNvSpPr>
          <p:nvPr>
            <p:ph type="title"/>
          </p:nvPr>
        </p:nvSpPr>
        <p:spPr/>
        <p:txBody>
          <a:bodyPr/>
          <a:lstStyle/>
          <a:p>
            <a:r>
              <a:rPr lang="en-US" dirty="0"/>
              <a:t>Typical Financial Statement Reporting</a:t>
            </a:r>
          </a:p>
        </p:txBody>
      </p:sp>
      <p:sp>
        <p:nvSpPr>
          <p:cNvPr id="4" name="Rectangle 3">
            <a:extLst>
              <a:ext uri="{FF2B5EF4-FFF2-40B4-BE49-F238E27FC236}">
                <a16:creationId xmlns:a16="http://schemas.microsoft.com/office/drawing/2014/main" id="{CCC37959-640D-4962-B434-3470E9761A63}"/>
              </a:ext>
            </a:extLst>
          </p:cNvPr>
          <p:cNvSpPr/>
          <p:nvPr/>
        </p:nvSpPr>
        <p:spPr>
          <a:xfrm>
            <a:off x="0" y="1659656"/>
            <a:ext cx="9144000" cy="1028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Financial statements answer the questions:</a:t>
            </a:r>
          </a:p>
          <a:p>
            <a:pPr marL="685708" lvl="1" indent="-342900">
              <a:buFont typeface="+mj-lt"/>
              <a:buAutoNum type="arabicPeriod"/>
            </a:pPr>
            <a:r>
              <a:rPr lang="en-US" sz="1500" dirty="0"/>
              <a:t>How does this company make money?</a:t>
            </a:r>
          </a:p>
          <a:p>
            <a:pPr marL="685708" lvl="1" indent="-342900">
              <a:buFont typeface="+mj-lt"/>
              <a:buAutoNum type="arabicPeriod"/>
            </a:pPr>
            <a:r>
              <a:rPr lang="en-US" sz="1500" dirty="0"/>
              <a:t>What is this company worth?</a:t>
            </a:r>
          </a:p>
        </p:txBody>
      </p:sp>
      <p:sp>
        <p:nvSpPr>
          <p:cNvPr id="5" name="Rectangle 4">
            <a:extLst>
              <a:ext uri="{FF2B5EF4-FFF2-40B4-BE49-F238E27FC236}">
                <a16:creationId xmlns:a16="http://schemas.microsoft.com/office/drawing/2014/main" id="{5706F402-F8BF-48DB-A73B-19CDF1F00759}"/>
              </a:ext>
            </a:extLst>
          </p:cNvPr>
          <p:cNvSpPr/>
          <p:nvPr/>
        </p:nvSpPr>
        <p:spPr>
          <a:xfrm>
            <a:off x="1287298" y="2900330"/>
            <a:ext cx="6569402" cy="2523768"/>
          </a:xfrm>
          <a:prstGeom prst="rect">
            <a:avLst/>
          </a:prstGeom>
        </p:spPr>
        <p:txBody>
          <a:bodyPr wrap="square">
            <a:spAutoFit/>
          </a:bodyPr>
          <a:lstStyle/>
          <a:p>
            <a:pPr marL="214313"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Documents that tell the story for lenders include:</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Income statement</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Balance sheet </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Statement of cash flows or profit and loss                                                   statement</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Owners personal financial statement</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Credit report(s)</a:t>
            </a:r>
          </a:p>
          <a:p>
            <a:pPr>
              <a:spcBef>
                <a:spcPts val="450"/>
              </a:spcBef>
              <a:spcAft>
                <a:spcPts val="450"/>
              </a:spcAft>
              <a:buClr>
                <a:srgbClr val="7AB800"/>
              </a:buClr>
              <a:buSzPct val="100000"/>
            </a:pPr>
            <a:r>
              <a:rPr lang="en-US" sz="1350" dirty="0">
                <a:latin typeface="+mn-lt"/>
              </a:rPr>
              <a:t>  </a:t>
            </a:r>
          </a:p>
        </p:txBody>
      </p:sp>
      <p:sp>
        <p:nvSpPr>
          <p:cNvPr id="3" name="Oval 2">
            <a:extLst>
              <a:ext uri="{FF2B5EF4-FFF2-40B4-BE49-F238E27FC236}">
                <a16:creationId xmlns:a16="http://schemas.microsoft.com/office/drawing/2014/main" id="{655A849A-2BD2-4E05-B0DE-6803E396F384}"/>
              </a:ext>
            </a:extLst>
          </p:cNvPr>
          <p:cNvSpPr/>
          <p:nvPr/>
        </p:nvSpPr>
        <p:spPr>
          <a:xfrm rot="454115">
            <a:off x="5395508" y="3330659"/>
            <a:ext cx="2360219" cy="200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Banks analyze 3 years of financial statements to look at trends </a:t>
            </a:r>
          </a:p>
        </p:txBody>
      </p:sp>
    </p:spTree>
    <p:extLst>
      <p:ext uri="{BB962C8B-B14F-4D97-AF65-F5344CB8AC3E}">
        <p14:creationId xmlns:p14="http://schemas.microsoft.com/office/powerpoint/2010/main" val="1810602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8E8B-B63C-4BF3-ABEC-9E69AD98CB01}"/>
              </a:ext>
            </a:extLst>
          </p:cNvPr>
          <p:cNvSpPr>
            <a:spLocks noGrp="1"/>
          </p:cNvSpPr>
          <p:nvPr>
            <p:ph type="title"/>
          </p:nvPr>
        </p:nvSpPr>
        <p:spPr/>
        <p:txBody>
          <a:bodyPr/>
          <a:lstStyle/>
          <a:p>
            <a:r>
              <a:rPr lang="en-US" dirty="0"/>
              <a:t>Income Statement</a:t>
            </a:r>
          </a:p>
        </p:txBody>
      </p:sp>
      <p:sp>
        <p:nvSpPr>
          <p:cNvPr id="4" name="Rectangle 3">
            <a:extLst>
              <a:ext uri="{FF2B5EF4-FFF2-40B4-BE49-F238E27FC236}">
                <a16:creationId xmlns:a16="http://schemas.microsoft.com/office/drawing/2014/main" id="{CCC37959-640D-4962-B434-3470E9761A63}"/>
              </a:ext>
            </a:extLst>
          </p:cNvPr>
          <p:cNvSpPr/>
          <p:nvPr/>
        </p:nvSpPr>
        <p:spPr>
          <a:xfrm>
            <a:off x="0" y="1659656"/>
            <a:ext cx="9144000" cy="1028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A summary of the business’s performance as reflected in the profitability (or lack of it) over a period of time. It itemizes the revenues and expenses of past results that lead to the current profit or loss.  </a:t>
            </a:r>
          </a:p>
        </p:txBody>
      </p:sp>
      <p:sp>
        <p:nvSpPr>
          <p:cNvPr id="7" name="TextBox 6">
            <a:extLst>
              <a:ext uri="{FF2B5EF4-FFF2-40B4-BE49-F238E27FC236}">
                <a16:creationId xmlns:a16="http://schemas.microsoft.com/office/drawing/2014/main" id="{C90DAD16-893F-4B8E-A042-95B08BD5F5C4}"/>
              </a:ext>
            </a:extLst>
          </p:cNvPr>
          <p:cNvSpPr txBox="1"/>
          <p:nvPr/>
        </p:nvSpPr>
        <p:spPr>
          <a:xfrm>
            <a:off x="1229870" y="5536339"/>
            <a:ext cx="5252225"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kern="0" dirty="0">
                <a:solidFill>
                  <a:prstClr val="black"/>
                </a:solidFill>
                <a:latin typeface="Arial"/>
              </a:rPr>
              <a:t>Source:</a:t>
            </a:r>
            <a:r>
              <a:rPr lang="en-US" sz="600" dirty="0"/>
              <a:t> </a:t>
            </a:r>
            <a:r>
              <a:rPr lang="en-US" sz="600" dirty="0">
                <a:hlinkClick r:id="rId3"/>
              </a:rPr>
              <a:t>http://www.businessdictionary.com/definition/income-statement.html</a:t>
            </a:r>
            <a:r>
              <a:rPr lang="en-US" sz="600" dirty="0"/>
              <a:t> </a:t>
            </a:r>
            <a:r>
              <a:rPr lang="en-US" sz="600" kern="0" dirty="0">
                <a:solidFill>
                  <a:prstClr val="black"/>
                </a:solidFill>
                <a:latin typeface="Arial"/>
              </a:rPr>
              <a:t> </a:t>
            </a:r>
          </a:p>
        </p:txBody>
      </p:sp>
      <p:grpSp>
        <p:nvGrpSpPr>
          <p:cNvPr id="21" name="Group 20">
            <a:extLst>
              <a:ext uri="{FF2B5EF4-FFF2-40B4-BE49-F238E27FC236}">
                <a16:creationId xmlns:a16="http://schemas.microsoft.com/office/drawing/2014/main" id="{9B9F060B-F59F-4771-9D40-0E324918C081}"/>
              </a:ext>
            </a:extLst>
          </p:cNvPr>
          <p:cNvGrpSpPr/>
          <p:nvPr/>
        </p:nvGrpSpPr>
        <p:grpSpPr>
          <a:xfrm>
            <a:off x="1497500" y="3076768"/>
            <a:ext cx="5976602" cy="1851660"/>
            <a:chOff x="262984" y="2959359"/>
            <a:chExt cx="7565173" cy="2468880"/>
          </a:xfrm>
        </p:grpSpPr>
        <p:sp>
          <p:nvSpPr>
            <p:cNvPr id="8" name="TextBox 7">
              <a:extLst>
                <a:ext uri="{FF2B5EF4-FFF2-40B4-BE49-F238E27FC236}">
                  <a16:creationId xmlns:a16="http://schemas.microsoft.com/office/drawing/2014/main" id="{0BCA844C-52CC-4DBE-8801-38C002123750}"/>
                </a:ext>
              </a:extLst>
            </p:cNvPr>
            <p:cNvSpPr txBox="1"/>
            <p:nvPr/>
          </p:nvSpPr>
          <p:spPr>
            <a:xfrm>
              <a:off x="2341757" y="3174579"/>
              <a:ext cx="5486400" cy="400109"/>
            </a:xfrm>
            <a:prstGeom prst="rect">
              <a:avLst/>
            </a:prstGeom>
            <a:solidFill>
              <a:schemeClr val="tx2"/>
            </a:solidFill>
          </p:spPr>
          <p:txBody>
            <a:bodyPr wrap="square" rtlCol="0" anchor="ctr" anchorCtr="1">
              <a:spAutoFit/>
            </a:bodyPr>
            <a:lstStyle/>
            <a:p>
              <a:pPr algn="ctr" eaLnBrk="0" hangingPunct="0">
                <a:spcBef>
                  <a:spcPts val="1350"/>
                </a:spcBef>
                <a:spcAft>
                  <a:spcPts val="450"/>
                </a:spcAft>
                <a:buClr>
                  <a:srgbClr val="006666"/>
                </a:buClr>
              </a:pPr>
              <a:r>
                <a:rPr lang="en-US" sz="1350" kern="0" dirty="0">
                  <a:solidFill>
                    <a:schemeClr val="bg1"/>
                  </a:solidFill>
                  <a:latin typeface="Arial"/>
                </a:rPr>
                <a:t>Revenues</a:t>
              </a:r>
            </a:p>
          </p:txBody>
        </p:sp>
        <p:sp>
          <p:nvSpPr>
            <p:cNvPr id="9" name="TextBox 8">
              <a:extLst>
                <a:ext uri="{FF2B5EF4-FFF2-40B4-BE49-F238E27FC236}">
                  <a16:creationId xmlns:a16="http://schemas.microsoft.com/office/drawing/2014/main" id="{B9E47FB0-AED3-4252-8114-F4E3140F80D3}"/>
                </a:ext>
              </a:extLst>
            </p:cNvPr>
            <p:cNvSpPr txBox="1"/>
            <p:nvPr/>
          </p:nvSpPr>
          <p:spPr>
            <a:xfrm>
              <a:off x="2341757" y="3997539"/>
              <a:ext cx="5486400" cy="400109"/>
            </a:xfrm>
            <a:prstGeom prst="rect">
              <a:avLst/>
            </a:prstGeom>
            <a:solidFill>
              <a:schemeClr val="accent1"/>
            </a:solidFill>
          </p:spPr>
          <p:txBody>
            <a:bodyPr wrap="square" rtlCol="0" anchor="ctr" anchorCtr="1">
              <a:spAutoFit/>
            </a:bodyPr>
            <a:lstStyle/>
            <a:p>
              <a:pPr algn="ctr" eaLnBrk="0" hangingPunct="0">
                <a:spcBef>
                  <a:spcPts val="1350"/>
                </a:spcBef>
                <a:spcAft>
                  <a:spcPts val="450"/>
                </a:spcAft>
                <a:buClr>
                  <a:srgbClr val="006666"/>
                </a:buClr>
              </a:pPr>
              <a:r>
                <a:rPr lang="en-US" sz="1350" kern="0" dirty="0">
                  <a:solidFill>
                    <a:schemeClr val="bg1"/>
                  </a:solidFill>
                  <a:latin typeface="Arial"/>
                </a:rPr>
                <a:t>Expense</a:t>
              </a:r>
            </a:p>
          </p:txBody>
        </p:sp>
        <p:sp>
          <p:nvSpPr>
            <p:cNvPr id="10" name="TextBox 9">
              <a:extLst>
                <a:ext uri="{FF2B5EF4-FFF2-40B4-BE49-F238E27FC236}">
                  <a16:creationId xmlns:a16="http://schemas.microsoft.com/office/drawing/2014/main" id="{35A5DBCD-88A4-437E-91B3-1BDB9A12DF0D}"/>
                </a:ext>
              </a:extLst>
            </p:cNvPr>
            <p:cNvSpPr txBox="1"/>
            <p:nvPr/>
          </p:nvSpPr>
          <p:spPr>
            <a:xfrm>
              <a:off x="2341757" y="4820498"/>
              <a:ext cx="5486400" cy="400109"/>
            </a:xfrm>
            <a:prstGeom prst="rect">
              <a:avLst/>
            </a:prstGeom>
            <a:solidFill>
              <a:schemeClr val="accent3"/>
            </a:solidFill>
          </p:spPr>
          <p:txBody>
            <a:bodyPr wrap="square" rtlCol="0" anchor="ctr" anchorCtr="1">
              <a:spAutoFit/>
            </a:bodyPr>
            <a:lstStyle/>
            <a:p>
              <a:pPr algn="ctr" eaLnBrk="0" hangingPunct="0">
                <a:spcBef>
                  <a:spcPts val="1350"/>
                </a:spcBef>
                <a:spcAft>
                  <a:spcPts val="450"/>
                </a:spcAft>
                <a:buClr>
                  <a:srgbClr val="006666"/>
                </a:buClr>
              </a:pPr>
              <a:r>
                <a:rPr lang="en-US" sz="1350" kern="0" dirty="0">
                  <a:solidFill>
                    <a:schemeClr val="bg1"/>
                  </a:solidFill>
                  <a:latin typeface="Arial"/>
                </a:rPr>
                <a:t>Profits</a:t>
              </a:r>
            </a:p>
          </p:txBody>
        </p:sp>
        <p:sp>
          <p:nvSpPr>
            <p:cNvPr id="11" name="Left Brace 10">
              <a:extLst>
                <a:ext uri="{FF2B5EF4-FFF2-40B4-BE49-F238E27FC236}">
                  <a16:creationId xmlns:a16="http://schemas.microsoft.com/office/drawing/2014/main" id="{5F88C29C-A63E-4839-A83E-AE3356EADC8A}"/>
                </a:ext>
              </a:extLst>
            </p:cNvPr>
            <p:cNvSpPr/>
            <p:nvPr/>
          </p:nvSpPr>
          <p:spPr>
            <a:xfrm>
              <a:off x="1672684" y="2959359"/>
              <a:ext cx="557561" cy="2468880"/>
            </a:xfrm>
            <a:prstGeom prst="leftBrace">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2" name="TextBox 11">
              <a:extLst>
                <a:ext uri="{FF2B5EF4-FFF2-40B4-BE49-F238E27FC236}">
                  <a16:creationId xmlns:a16="http://schemas.microsoft.com/office/drawing/2014/main" id="{C7E85328-4685-42B7-A580-36251D989881}"/>
                </a:ext>
              </a:extLst>
            </p:cNvPr>
            <p:cNvSpPr txBox="1"/>
            <p:nvPr/>
          </p:nvSpPr>
          <p:spPr>
            <a:xfrm>
              <a:off x="262984" y="3858322"/>
              <a:ext cx="1298188" cy="677108"/>
            </a:xfrm>
            <a:prstGeom prst="rect">
              <a:avLst/>
            </a:prstGeom>
            <a:noFill/>
          </p:spPr>
          <p:txBody>
            <a:bodyPr wrap="square" rtlCol="0">
              <a:spAutoFit/>
            </a:bodyPr>
            <a:lstStyle/>
            <a:p>
              <a:pPr algn="ctr" eaLnBrk="0" hangingPunct="0">
                <a:spcBef>
                  <a:spcPts val="1350"/>
                </a:spcBef>
                <a:spcAft>
                  <a:spcPts val="450"/>
                </a:spcAft>
                <a:buClr>
                  <a:srgbClr val="006666"/>
                </a:buClr>
              </a:pPr>
              <a:r>
                <a:rPr lang="en-US" sz="1350" b="1" kern="0" dirty="0">
                  <a:solidFill>
                    <a:prstClr val="black"/>
                  </a:solidFill>
                  <a:latin typeface="Arial"/>
                </a:rPr>
                <a:t>Income Statement</a:t>
              </a:r>
            </a:p>
          </p:txBody>
        </p:sp>
        <p:sp>
          <p:nvSpPr>
            <p:cNvPr id="13" name="Freeform 169">
              <a:extLst>
                <a:ext uri="{FF2B5EF4-FFF2-40B4-BE49-F238E27FC236}">
                  <a16:creationId xmlns:a16="http://schemas.microsoft.com/office/drawing/2014/main" id="{327C8097-C329-4AB1-8CA1-C4CA82583684}"/>
                </a:ext>
              </a:extLst>
            </p:cNvPr>
            <p:cNvSpPr>
              <a:spLocks noChangeArrowheads="1"/>
            </p:cNvSpPr>
            <p:nvPr/>
          </p:nvSpPr>
          <p:spPr bwMode="auto">
            <a:xfrm>
              <a:off x="6797836" y="3034369"/>
              <a:ext cx="702049" cy="561638"/>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ffectLst/>
          </p:spPr>
          <p:txBody>
            <a:bodyPr wrap="none" anchor="ctr"/>
            <a:lstStyle/>
            <a:p>
              <a:endParaRPr lang="en-US" sz="1800" dirty="0"/>
            </a:p>
          </p:txBody>
        </p:sp>
        <p:sp>
          <p:nvSpPr>
            <p:cNvPr id="14" name="Freeform 77">
              <a:extLst>
                <a:ext uri="{FF2B5EF4-FFF2-40B4-BE49-F238E27FC236}">
                  <a16:creationId xmlns:a16="http://schemas.microsoft.com/office/drawing/2014/main" id="{134D004A-9DFF-4B52-B9B1-D816909FF726}"/>
                </a:ext>
              </a:extLst>
            </p:cNvPr>
            <p:cNvSpPr>
              <a:spLocks noChangeArrowheads="1"/>
            </p:cNvSpPr>
            <p:nvPr/>
          </p:nvSpPr>
          <p:spPr bwMode="auto">
            <a:xfrm>
              <a:off x="6844251" y="4730010"/>
              <a:ext cx="655634" cy="551196"/>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bg1"/>
            </a:solidFill>
            <a:ln>
              <a:noFill/>
            </a:ln>
            <a:effectLst/>
          </p:spPr>
          <p:txBody>
            <a:bodyPr wrap="none" anchor="ctr"/>
            <a:lstStyle/>
            <a:p>
              <a:endParaRPr lang="en-US" sz="1800" dirty="0"/>
            </a:p>
          </p:txBody>
        </p:sp>
        <p:grpSp>
          <p:nvGrpSpPr>
            <p:cNvPr id="15" name="Group 14">
              <a:extLst>
                <a:ext uri="{FF2B5EF4-FFF2-40B4-BE49-F238E27FC236}">
                  <a16:creationId xmlns:a16="http://schemas.microsoft.com/office/drawing/2014/main" id="{8B2FAAE9-0B73-4E43-A9F8-70D5022A7897}"/>
                </a:ext>
              </a:extLst>
            </p:cNvPr>
            <p:cNvGrpSpPr/>
            <p:nvPr/>
          </p:nvGrpSpPr>
          <p:grpSpPr>
            <a:xfrm>
              <a:off x="6837287" y="3909606"/>
              <a:ext cx="704088" cy="548640"/>
              <a:chOff x="-6350" y="1208088"/>
              <a:chExt cx="363538" cy="360363"/>
            </a:xfrm>
            <a:solidFill>
              <a:srgbClr val="FFFFFF"/>
            </a:solidFill>
          </p:grpSpPr>
          <p:sp>
            <p:nvSpPr>
              <p:cNvPr id="16" name="Freeform 5">
                <a:extLst>
                  <a:ext uri="{FF2B5EF4-FFF2-40B4-BE49-F238E27FC236}">
                    <a16:creationId xmlns:a16="http://schemas.microsoft.com/office/drawing/2014/main" id="{645E1908-B0DF-4438-B967-76173B4DC9FF}"/>
                  </a:ext>
                </a:extLst>
              </p:cNvPr>
              <p:cNvSpPr>
                <a:spLocks noEditPoints="1"/>
              </p:cNvSpPr>
              <p:nvPr/>
            </p:nvSpPr>
            <p:spPr bwMode="auto">
              <a:xfrm>
                <a:off x="-6350" y="1208088"/>
                <a:ext cx="363538" cy="360363"/>
              </a:xfrm>
              <a:custGeom>
                <a:avLst/>
                <a:gdLst/>
                <a:ahLst/>
                <a:cxnLst>
                  <a:cxn ang="0">
                    <a:pos x="121" y="41"/>
                  </a:cxn>
                  <a:cxn ang="0">
                    <a:pos x="83" y="2"/>
                  </a:cxn>
                  <a:cxn ang="0">
                    <a:pos x="76" y="0"/>
                  </a:cxn>
                  <a:cxn ang="0">
                    <a:pos x="72" y="2"/>
                  </a:cxn>
                  <a:cxn ang="0">
                    <a:pos x="70" y="6"/>
                  </a:cxn>
                  <a:cxn ang="0">
                    <a:pos x="61" y="21"/>
                  </a:cxn>
                  <a:cxn ang="0">
                    <a:pos x="39" y="36"/>
                  </a:cxn>
                  <a:cxn ang="0">
                    <a:pos x="14" y="53"/>
                  </a:cxn>
                  <a:cxn ang="0">
                    <a:pos x="1" y="75"/>
                  </a:cxn>
                  <a:cxn ang="0">
                    <a:pos x="3" y="82"/>
                  </a:cxn>
                  <a:cxn ang="0">
                    <a:pos x="42" y="121"/>
                  </a:cxn>
                  <a:cxn ang="0">
                    <a:pos x="49" y="123"/>
                  </a:cxn>
                  <a:cxn ang="0">
                    <a:pos x="52" y="121"/>
                  </a:cxn>
                  <a:cxn ang="0">
                    <a:pos x="54" y="117"/>
                  </a:cxn>
                  <a:cxn ang="0">
                    <a:pos x="63" y="103"/>
                  </a:cxn>
                  <a:cxn ang="0">
                    <a:pos x="85" y="87"/>
                  </a:cxn>
                  <a:cxn ang="0">
                    <a:pos x="110" y="70"/>
                  </a:cxn>
                  <a:cxn ang="0">
                    <a:pos x="123" y="48"/>
                  </a:cxn>
                  <a:cxn ang="0">
                    <a:pos x="121" y="41"/>
                  </a:cxn>
                  <a:cxn ang="0">
                    <a:pos x="47" y="115"/>
                  </a:cxn>
                  <a:cxn ang="0">
                    <a:pos x="9" y="77"/>
                  </a:cxn>
                  <a:cxn ang="0">
                    <a:pos x="78" y="8"/>
                  </a:cxn>
                  <a:cxn ang="0">
                    <a:pos x="116" y="46"/>
                  </a:cxn>
                  <a:cxn ang="0">
                    <a:pos x="47" y="115"/>
                  </a:cxn>
                  <a:cxn ang="0">
                    <a:pos x="47" y="115"/>
                  </a:cxn>
                  <a:cxn ang="0">
                    <a:pos x="47" y="115"/>
                  </a:cxn>
                </a:cxnLst>
                <a:rect l="0" t="0" r="r" b="b"/>
                <a:pathLst>
                  <a:path w="124" h="123">
                    <a:moveTo>
                      <a:pt x="121" y="41"/>
                    </a:moveTo>
                    <a:cubicBezTo>
                      <a:pt x="83" y="2"/>
                      <a:pt x="83" y="2"/>
                      <a:pt x="83" y="2"/>
                    </a:cubicBezTo>
                    <a:cubicBezTo>
                      <a:pt x="81" y="0"/>
                      <a:pt x="78" y="0"/>
                      <a:pt x="76" y="0"/>
                    </a:cubicBezTo>
                    <a:cubicBezTo>
                      <a:pt x="74" y="1"/>
                      <a:pt x="73" y="1"/>
                      <a:pt x="72" y="2"/>
                    </a:cubicBezTo>
                    <a:cubicBezTo>
                      <a:pt x="71" y="3"/>
                      <a:pt x="71" y="4"/>
                      <a:pt x="70" y="6"/>
                    </a:cubicBezTo>
                    <a:cubicBezTo>
                      <a:pt x="69" y="11"/>
                      <a:pt x="66" y="16"/>
                      <a:pt x="61" y="21"/>
                    </a:cubicBezTo>
                    <a:cubicBezTo>
                      <a:pt x="55" y="26"/>
                      <a:pt x="47" y="31"/>
                      <a:pt x="39" y="36"/>
                    </a:cubicBezTo>
                    <a:cubicBezTo>
                      <a:pt x="31" y="41"/>
                      <a:pt x="22" y="46"/>
                      <a:pt x="14" y="53"/>
                    </a:cubicBezTo>
                    <a:cubicBezTo>
                      <a:pt x="8" y="60"/>
                      <a:pt x="4" y="67"/>
                      <a:pt x="1" y="75"/>
                    </a:cubicBezTo>
                    <a:cubicBezTo>
                      <a:pt x="0" y="77"/>
                      <a:pt x="1" y="80"/>
                      <a:pt x="3" y="82"/>
                    </a:cubicBezTo>
                    <a:cubicBezTo>
                      <a:pt x="42" y="121"/>
                      <a:pt x="42" y="121"/>
                      <a:pt x="42" y="121"/>
                    </a:cubicBezTo>
                    <a:cubicBezTo>
                      <a:pt x="43" y="123"/>
                      <a:pt x="46" y="123"/>
                      <a:pt x="49" y="123"/>
                    </a:cubicBezTo>
                    <a:cubicBezTo>
                      <a:pt x="50" y="122"/>
                      <a:pt x="51" y="122"/>
                      <a:pt x="52" y="121"/>
                    </a:cubicBezTo>
                    <a:cubicBezTo>
                      <a:pt x="53" y="120"/>
                      <a:pt x="54" y="119"/>
                      <a:pt x="54" y="117"/>
                    </a:cubicBezTo>
                    <a:cubicBezTo>
                      <a:pt x="56" y="112"/>
                      <a:pt x="59" y="107"/>
                      <a:pt x="63" y="103"/>
                    </a:cubicBezTo>
                    <a:cubicBezTo>
                      <a:pt x="69" y="97"/>
                      <a:pt x="77" y="92"/>
                      <a:pt x="85" y="87"/>
                    </a:cubicBezTo>
                    <a:cubicBezTo>
                      <a:pt x="94" y="82"/>
                      <a:pt x="103" y="77"/>
                      <a:pt x="110" y="70"/>
                    </a:cubicBezTo>
                    <a:cubicBezTo>
                      <a:pt x="117" y="63"/>
                      <a:pt x="121" y="57"/>
                      <a:pt x="123" y="48"/>
                    </a:cubicBezTo>
                    <a:cubicBezTo>
                      <a:pt x="124" y="46"/>
                      <a:pt x="123" y="43"/>
                      <a:pt x="121" y="41"/>
                    </a:cubicBezTo>
                    <a:close/>
                    <a:moveTo>
                      <a:pt x="47" y="115"/>
                    </a:moveTo>
                    <a:cubicBezTo>
                      <a:pt x="34" y="103"/>
                      <a:pt x="21" y="90"/>
                      <a:pt x="9" y="77"/>
                    </a:cubicBezTo>
                    <a:cubicBezTo>
                      <a:pt x="20" y="42"/>
                      <a:pt x="67" y="43"/>
                      <a:pt x="78" y="8"/>
                    </a:cubicBezTo>
                    <a:cubicBezTo>
                      <a:pt x="90" y="21"/>
                      <a:pt x="103" y="33"/>
                      <a:pt x="116" y="46"/>
                    </a:cubicBezTo>
                    <a:cubicBezTo>
                      <a:pt x="105" y="81"/>
                      <a:pt x="58" y="80"/>
                      <a:pt x="47" y="115"/>
                    </a:cubicBezTo>
                    <a:close/>
                    <a:moveTo>
                      <a:pt x="47" y="115"/>
                    </a:moveTo>
                    <a:cubicBezTo>
                      <a:pt x="47" y="115"/>
                      <a:pt x="47" y="115"/>
                      <a:pt x="47" y="115"/>
                    </a:cubicBezTo>
                  </a:path>
                </a:pathLst>
              </a:custGeom>
              <a:grpFill/>
              <a:ln w="9525">
                <a:noFill/>
                <a:round/>
                <a:headEnd/>
                <a:tailEnd/>
              </a:ln>
            </p:spPr>
            <p:txBody>
              <a:bodyPr/>
              <a:lstStyle/>
              <a:p>
                <a:pPr fontAlgn="auto">
                  <a:spcBef>
                    <a:spcPts val="0"/>
                  </a:spcBef>
                  <a:spcAft>
                    <a:spcPts val="0"/>
                  </a:spcAft>
                  <a:defRPr/>
                </a:pPr>
                <a:endParaRPr lang="en-US" sz="1800">
                  <a:latin typeface="+mn-lt"/>
                </a:endParaRPr>
              </a:p>
            </p:txBody>
          </p:sp>
          <p:sp>
            <p:nvSpPr>
              <p:cNvPr id="17" name="Freeform 6">
                <a:extLst>
                  <a:ext uri="{FF2B5EF4-FFF2-40B4-BE49-F238E27FC236}">
                    <a16:creationId xmlns:a16="http://schemas.microsoft.com/office/drawing/2014/main" id="{63F2D6CE-115D-459B-BB33-5F1D9CCB1E5F}"/>
                  </a:ext>
                </a:extLst>
              </p:cNvPr>
              <p:cNvSpPr>
                <a:spLocks noEditPoints="1"/>
              </p:cNvSpPr>
              <p:nvPr/>
            </p:nvSpPr>
            <p:spPr bwMode="auto">
              <a:xfrm>
                <a:off x="125413" y="1336676"/>
                <a:ext cx="100013" cy="100013"/>
              </a:xfrm>
              <a:custGeom>
                <a:avLst/>
                <a:gdLst/>
                <a:ahLst/>
                <a:cxnLst>
                  <a:cxn ang="0">
                    <a:pos x="27" y="11"/>
                  </a:cxn>
                  <a:cxn ang="0">
                    <a:pos x="20" y="12"/>
                  </a:cxn>
                  <a:cxn ang="0">
                    <a:pos x="9" y="6"/>
                  </a:cxn>
                  <a:cxn ang="0">
                    <a:pos x="15" y="5"/>
                  </a:cxn>
                  <a:cxn ang="0">
                    <a:pos x="19" y="5"/>
                  </a:cxn>
                  <a:cxn ang="0">
                    <a:pos x="19" y="1"/>
                  </a:cxn>
                  <a:cxn ang="0">
                    <a:pos x="12" y="0"/>
                  </a:cxn>
                  <a:cxn ang="0">
                    <a:pos x="6" y="3"/>
                  </a:cxn>
                  <a:cxn ang="0">
                    <a:pos x="4" y="2"/>
                  </a:cxn>
                  <a:cxn ang="0">
                    <a:pos x="3" y="4"/>
                  </a:cxn>
                  <a:cxn ang="0">
                    <a:pos x="4" y="5"/>
                  </a:cxn>
                  <a:cxn ang="0">
                    <a:pos x="1" y="13"/>
                  </a:cxn>
                  <a:cxn ang="0">
                    <a:pos x="3" y="20"/>
                  </a:cxn>
                  <a:cxn ang="0">
                    <a:pos x="18" y="20"/>
                  </a:cxn>
                  <a:cxn ang="0">
                    <a:pos x="22" y="29"/>
                  </a:cxn>
                  <a:cxn ang="0">
                    <a:pos x="18" y="28"/>
                  </a:cxn>
                  <a:cxn ang="0">
                    <a:pos x="15" y="26"/>
                  </a:cxn>
                  <a:cxn ang="0">
                    <a:pos x="13" y="29"/>
                  </a:cxn>
                  <a:cxn ang="0">
                    <a:pos x="16" y="33"/>
                  </a:cxn>
                  <a:cxn ang="0">
                    <a:pos x="24" y="33"/>
                  </a:cxn>
                  <a:cxn ang="0">
                    <a:pos x="30" y="32"/>
                  </a:cxn>
                  <a:cxn ang="0">
                    <a:pos x="32" y="32"/>
                  </a:cxn>
                  <a:cxn ang="0">
                    <a:pos x="32" y="30"/>
                  </a:cxn>
                  <a:cxn ang="0">
                    <a:pos x="32" y="24"/>
                  </a:cxn>
                  <a:cxn ang="0">
                    <a:pos x="33" y="16"/>
                  </a:cxn>
                  <a:cxn ang="0">
                    <a:pos x="10" y="16"/>
                  </a:cxn>
                  <a:cxn ang="0">
                    <a:pos x="6" y="14"/>
                  </a:cxn>
                  <a:cxn ang="0">
                    <a:pos x="6" y="10"/>
                  </a:cxn>
                  <a:cxn ang="0">
                    <a:pos x="13" y="15"/>
                  </a:cxn>
                  <a:cxn ang="0">
                    <a:pos x="28" y="24"/>
                  </a:cxn>
                  <a:cxn ang="0">
                    <a:pos x="20" y="18"/>
                  </a:cxn>
                  <a:cxn ang="0">
                    <a:pos x="24" y="17"/>
                  </a:cxn>
                  <a:cxn ang="0">
                    <a:pos x="27" y="18"/>
                  </a:cxn>
                  <a:cxn ang="0">
                    <a:pos x="28" y="22"/>
                  </a:cxn>
                  <a:cxn ang="0">
                    <a:pos x="28" y="24"/>
                  </a:cxn>
                </a:cxnLst>
                <a:rect l="0" t="0" r="r" b="b"/>
                <a:pathLst>
                  <a:path w="34" h="34">
                    <a:moveTo>
                      <a:pt x="31" y="13"/>
                    </a:moveTo>
                    <a:cubicBezTo>
                      <a:pt x="30" y="12"/>
                      <a:pt x="28" y="12"/>
                      <a:pt x="27" y="11"/>
                    </a:cubicBezTo>
                    <a:cubicBezTo>
                      <a:pt x="26" y="11"/>
                      <a:pt x="25" y="11"/>
                      <a:pt x="23" y="11"/>
                    </a:cubicBezTo>
                    <a:cubicBezTo>
                      <a:pt x="22" y="11"/>
                      <a:pt x="21" y="11"/>
                      <a:pt x="20" y="12"/>
                    </a:cubicBezTo>
                    <a:cubicBezTo>
                      <a:pt x="18" y="12"/>
                      <a:pt x="17" y="13"/>
                      <a:pt x="16" y="13"/>
                    </a:cubicBezTo>
                    <a:cubicBezTo>
                      <a:pt x="14" y="11"/>
                      <a:pt x="12" y="9"/>
                      <a:pt x="9" y="6"/>
                    </a:cubicBezTo>
                    <a:cubicBezTo>
                      <a:pt x="10" y="6"/>
                      <a:pt x="11" y="5"/>
                      <a:pt x="12" y="5"/>
                    </a:cubicBezTo>
                    <a:cubicBezTo>
                      <a:pt x="13" y="5"/>
                      <a:pt x="14" y="5"/>
                      <a:pt x="15" y="5"/>
                    </a:cubicBezTo>
                    <a:cubicBezTo>
                      <a:pt x="16" y="6"/>
                      <a:pt x="16" y="6"/>
                      <a:pt x="17" y="6"/>
                    </a:cubicBezTo>
                    <a:cubicBezTo>
                      <a:pt x="18" y="6"/>
                      <a:pt x="18" y="6"/>
                      <a:pt x="19" y="5"/>
                    </a:cubicBezTo>
                    <a:cubicBezTo>
                      <a:pt x="19" y="5"/>
                      <a:pt x="20" y="4"/>
                      <a:pt x="20" y="4"/>
                    </a:cubicBezTo>
                    <a:cubicBezTo>
                      <a:pt x="20" y="3"/>
                      <a:pt x="19" y="2"/>
                      <a:pt x="19" y="1"/>
                    </a:cubicBezTo>
                    <a:cubicBezTo>
                      <a:pt x="18" y="0"/>
                      <a:pt x="17" y="0"/>
                      <a:pt x="16" y="0"/>
                    </a:cubicBezTo>
                    <a:cubicBezTo>
                      <a:pt x="15" y="0"/>
                      <a:pt x="13" y="0"/>
                      <a:pt x="12" y="0"/>
                    </a:cubicBezTo>
                    <a:cubicBezTo>
                      <a:pt x="11" y="0"/>
                      <a:pt x="10" y="1"/>
                      <a:pt x="9" y="1"/>
                    </a:cubicBezTo>
                    <a:cubicBezTo>
                      <a:pt x="8" y="2"/>
                      <a:pt x="7" y="2"/>
                      <a:pt x="6" y="3"/>
                    </a:cubicBezTo>
                    <a:cubicBezTo>
                      <a:pt x="6" y="3"/>
                      <a:pt x="6" y="3"/>
                      <a:pt x="5" y="2"/>
                    </a:cubicBezTo>
                    <a:cubicBezTo>
                      <a:pt x="5" y="2"/>
                      <a:pt x="5" y="2"/>
                      <a:pt x="4" y="2"/>
                    </a:cubicBezTo>
                    <a:cubicBezTo>
                      <a:pt x="4" y="2"/>
                      <a:pt x="4" y="2"/>
                      <a:pt x="3" y="3"/>
                    </a:cubicBezTo>
                    <a:cubicBezTo>
                      <a:pt x="3" y="3"/>
                      <a:pt x="3" y="3"/>
                      <a:pt x="3" y="4"/>
                    </a:cubicBezTo>
                    <a:cubicBezTo>
                      <a:pt x="3" y="4"/>
                      <a:pt x="3" y="4"/>
                      <a:pt x="3" y="5"/>
                    </a:cubicBezTo>
                    <a:cubicBezTo>
                      <a:pt x="4" y="5"/>
                      <a:pt x="4" y="5"/>
                      <a:pt x="4" y="5"/>
                    </a:cubicBezTo>
                    <a:cubicBezTo>
                      <a:pt x="3" y="6"/>
                      <a:pt x="2" y="8"/>
                      <a:pt x="2" y="9"/>
                    </a:cubicBezTo>
                    <a:cubicBezTo>
                      <a:pt x="1" y="11"/>
                      <a:pt x="1" y="12"/>
                      <a:pt x="1" y="13"/>
                    </a:cubicBezTo>
                    <a:cubicBezTo>
                      <a:pt x="0" y="15"/>
                      <a:pt x="1" y="16"/>
                      <a:pt x="1" y="17"/>
                    </a:cubicBezTo>
                    <a:cubicBezTo>
                      <a:pt x="1" y="18"/>
                      <a:pt x="2" y="19"/>
                      <a:pt x="3" y="20"/>
                    </a:cubicBezTo>
                    <a:cubicBezTo>
                      <a:pt x="5" y="21"/>
                      <a:pt x="7" y="22"/>
                      <a:pt x="10" y="22"/>
                    </a:cubicBezTo>
                    <a:cubicBezTo>
                      <a:pt x="12" y="22"/>
                      <a:pt x="15" y="21"/>
                      <a:pt x="18" y="20"/>
                    </a:cubicBezTo>
                    <a:cubicBezTo>
                      <a:pt x="20" y="22"/>
                      <a:pt x="22" y="25"/>
                      <a:pt x="24" y="27"/>
                    </a:cubicBezTo>
                    <a:cubicBezTo>
                      <a:pt x="24" y="28"/>
                      <a:pt x="23" y="28"/>
                      <a:pt x="22" y="29"/>
                    </a:cubicBezTo>
                    <a:cubicBezTo>
                      <a:pt x="21" y="29"/>
                      <a:pt x="21" y="29"/>
                      <a:pt x="20" y="29"/>
                    </a:cubicBezTo>
                    <a:cubicBezTo>
                      <a:pt x="19" y="28"/>
                      <a:pt x="19" y="28"/>
                      <a:pt x="18" y="28"/>
                    </a:cubicBezTo>
                    <a:cubicBezTo>
                      <a:pt x="18" y="27"/>
                      <a:pt x="17" y="27"/>
                      <a:pt x="17" y="27"/>
                    </a:cubicBezTo>
                    <a:cubicBezTo>
                      <a:pt x="16" y="27"/>
                      <a:pt x="16" y="26"/>
                      <a:pt x="15" y="26"/>
                    </a:cubicBezTo>
                    <a:cubicBezTo>
                      <a:pt x="15" y="26"/>
                      <a:pt x="14" y="27"/>
                      <a:pt x="14" y="27"/>
                    </a:cubicBezTo>
                    <a:cubicBezTo>
                      <a:pt x="13" y="28"/>
                      <a:pt x="13" y="28"/>
                      <a:pt x="13" y="29"/>
                    </a:cubicBezTo>
                    <a:cubicBezTo>
                      <a:pt x="13" y="30"/>
                      <a:pt x="13" y="31"/>
                      <a:pt x="14" y="31"/>
                    </a:cubicBezTo>
                    <a:cubicBezTo>
                      <a:pt x="14" y="32"/>
                      <a:pt x="15" y="33"/>
                      <a:pt x="16" y="33"/>
                    </a:cubicBezTo>
                    <a:cubicBezTo>
                      <a:pt x="17" y="34"/>
                      <a:pt x="18" y="34"/>
                      <a:pt x="20" y="34"/>
                    </a:cubicBezTo>
                    <a:cubicBezTo>
                      <a:pt x="21" y="34"/>
                      <a:pt x="22" y="34"/>
                      <a:pt x="24" y="33"/>
                    </a:cubicBezTo>
                    <a:cubicBezTo>
                      <a:pt x="25" y="33"/>
                      <a:pt x="26" y="32"/>
                      <a:pt x="28" y="31"/>
                    </a:cubicBezTo>
                    <a:cubicBezTo>
                      <a:pt x="28" y="31"/>
                      <a:pt x="29" y="32"/>
                      <a:pt x="30" y="32"/>
                    </a:cubicBezTo>
                    <a:cubicBezTo>
                      <a:pt x="30" y="33"/>
                      <a:pt x="30" y="33"/>
                      <a:pt x="31" y="33"/>
                    </a:cubicBezTo>
                    <a:cubicBezTo>
                      <a:pt x="31" y="33"/>
                      <a:pt x="32" y="33"/>
                      <a:pt x="32" y="32"/>
                    </a:cubicBezTo>
                    <a:cubicBezTo>
                      <a:pt x="32" y="32"/>
                      <a:pt x="32" y="31"/>
                      <a:pt x="32" y="31"/>
                    </a:cubicBezTo>
                    <a:cubicBezTo>
                      <a:pt x="32" y="31"/>
                      <a:pt x="32" y="30"/>
                      <a:pt x="32" y="30"/>
                    </a:cubicBezTo>
                    <a:cubicBezTo>
                      <a:pt x="31" y="30"/>
                      <a:pt x="30" y="29"/>
                      <a:pt x="30" y="28"/>
                    </a:cubicBezTo>
                    <a:cubicBezTo>
                      <a:pt x="31" y="27"/>
                      <a:pt x="32" y="26"/>
                      <a:pt x="32" y="24"/>
                    </a:cubicBezTo>
                    <a:cubicBezTo>
                      <a:pt x="33" y="23"/>
                      <a:pt x="34" y="21"/>
                      <a:pt x="34" y="20"/>
                    </a:cubicBezTo>
                    <a:cubicBezTo>
                      <a:pt x="34" y="19"/>
                      <a:pt x="34" y="17"/>
                      <a:pt x="33" y="16"/>
                    </a:cubicBezTo>
                    <a:cubicBezTo>
                      <a:pt x="33" y="15"/>
                      <a:pt x="32" y="14"/>
                      <a:pt x="31" y="13"/>
                    </a:cubicBezTo>
                    <a:close/>
                    <a:moveTo>
                      <a:pt x="10" y="16"/>
                    </a:moveTo>
                    <a:cubicBezTo>
                      <a:pt x="8" y="16"/>
                      <a:pt x="7" y="16"/>
                      <a:pt x="7" y="15"/>
                    </a:cubicBezTo>
                    <a:cubicBezTo>
                      <a:pt x="6" y="14"/>
                      <a:pt x="6" y="14"/>
                      <a:pt x="6" y="14"/>
                    </a:cubicBezTo>
                    <a:cubicBezTo>
                      <a:pt x="6" y="13"/>
                      <a:pt x="6" y="13"/>
                      <a:pt x="6" y="12"/>
                    </a:cubicBezTo>
                    <a:cubicBezTo>
                      <a:pt x="6" y="11"/>
                      <a:pt x="6" y="11"/>
                      <a:pt x="6" y="10"/>
                    </a:cubicBezTo>
                    <a:cubicBezTo>
                      <a:pt x="7" y="10"/>
                      <a:pt x="7" y="9"/>
                      <a:pt x="8" y="8"/>
                    </a:cubicBezTo>
                    <a:cubicBezTo>
                      <a:pt x="9" y="10"/>
                      <a:pt x="11" y="12"/>
                      <a:pt x="13" y="15"/>
                    </a:cubicBezTo>
                    <a:cubicBezTo>
                      <a:pt x="12" y="15"/>
                      <a:pt x="11" y="16"/>
                      <a:pt x="10" y="16"/>
                    </a:cubicBezTo>
                    <a:close/>
                    <a:moveTo>
                      <a:pt x="28" y="24"/>
                    </a:moveTo>
                    <a:cubicBezTo>
                      <a:pt x="27" y="24"/>
                      <a:pt x="27" y="25"/>
                      <a:pt x="26" y="25"/>
                    </a:cubicBezTo>
                    <a:cubicBezTo>
                      <a:pt x="24" y="23"/>
                      <a:pt x="22" y="21"/>
                      <a:pt x="20" y="18"/>
                    </a:cubicBezTo>
                    <a:cubicBezTo>
                      <a:pt x="21" y="18"/>
                      <a:pt x="21" y="18"/>
                      <a:pt x="22" y="18"/>
                    </a:cubicBezTo>
                    <a:cubicBezTo>
                      <a:pt x="22" y="17"/>
                      <a:pt x="23" y="17"/>
                      <a:pt x="24" y="17"/>
                    </a:cubicBezTo>
                    <a:cubicBezTo>
                      <a:pt x="24" y="17"/>
                      <a:pt x="25" y="17"/>
                      <a:pt x="25" y="17"/>
                    </a:cubicBezTo>
                    <a:cubicBezTo>
                      <a:pt x="26" y="17"/>
                      <a:pt x="27" y="18"/>
                      <a:pt x="27" y="18"/>
                    </a:cubicBezTo>
                    <a:cubicBezTo>
                      <a:pt x="28" y="19"/>
                      <a:pt x="28" y="19"/>
                      <a:pt x="28" y="20"/>
                    </a:cubicBezTo>
                    <a:cubicBezTo>
                      <a:pt x="28" y="20"/>
                      <a:pt x="28" y="21"/>
                      <a:pt x="28" y="22"/>
                    </a:cubicBezTo>
                    <a:cubicBezTo>
                      <a:pt x="28" y="22"/>
                      <a:pt x="28" y="23"/>
                      <a:pt x="28" y="24"/>
                    </a:cubicBezTo>
                    <a:close/>
                    <a:moveTo>
                      <a:pt x="28" y="24"/>
                    </a:moveTo>
                    <a:cubicBezTo>
                      <a:pt x="28" y="24"/>
                      <a:pt x="28" y="24"/>
                      <a:pt x="28" y="24"/>
                    </a:cubicBezTo>
                  </a:path>
                </a:pathLst>
              </a:custGeom>
              <a:grpFill/>
              <a:ln w="9525">
                <a:noFill/>
                <a:round/>
                <a:headEnd/>
                <a:tailEnd/>
              </a:ln>
            </p:spPr>
            <p:txBody>
              <a:bodyPr/>
              <a:lstStyle/>
              <a:p>
                <a:pPr fontAlgn="auto">
                  <a:spcBef>
                    <a:spcPts val="0"/>
                  </a:spcBef>
                  <a:spcAft>
                    <a:spcPts val="0"/>
                  </a:spcAft>
                  <a:defRPr/>
                </a:pPr>
                <a:endParaRPr lang="en-US" sz="1800">
                  <a:latin typeface="+mn-lt"/>
                </a:endParaRPr>
              </a:p>
            </p:txBody>
          </p:sp>
          <p:sp>
            <p:nvSpPr>
              <p:cNvPr id="18" name="Freeform 7">
                <a:extLst>
                  <a:ext uri="{FF2B5EF4-FFF2-40B4-BE49-F238E27FC236}">
                    <a16:creationId xmlns:a16="http://schemas.microsoft.com/office/drawing/2014/main" id="{F681035C-D0DA-4E55-BF0B-1F35D2AD1E00}"/>
                  </a:ext>
                </a:extLst>
              </p:cNvPr>
              <p:cNvSpPr>
                <a:spLocks noEditPoints="1"/>
              </p:cNvSpPr>
              <p:nvPr/>
            </p:nvSpPr>
            <p:spPr bwMode="auto">
              <a:xfrm>
                <a:off x="117475" y="1457326"/>
                <a:ext cx="55563" cy="55563"/>
              </a:xfrm>
              <a:custGeom>
                <a:avLst/>
                <a:gdLst/>
                <a:ahLst/>
                <a:cxnLst>
                  <a:cxn ang="0">
                    <a:pos x="15" y="0"/>
                  </a:cxn>
                  <a:cxn ang="0">
                    <a:pos x="15" y="0"/>
                  </a:cxn>
                  <a:cxn ang="0">
                    <a:pos x="8" y="6"/>
                  </a:cxn>
                  <a:cxn ang="0">
                    <a:pos x="3" y="13"/>
                  </a:cxn>
                  <a:cxn ang="0">
                    <a:pos x="0" y="16"/>
                  </a:cxn>
                  <a:cxn ang="0">
                    <a:pos x="1" y="19"/>
                  </a:cxn>
                  <a:cxn ang="0">
                    <a:pos x="3" y="19"/>
                  </a:cxn>
                  <a:cxn ang="0">
                    <a:pos x="4" y="18"/>
                  </a:cxn>
                  <a:cxn ang="0">
                    <a:pos x="6" y="15"/>
                  </a:cxn>
                  <a:cxn ang="0">
                    <a:pos x="11" y="9"/>
                  </a:cxn>
                  <a:cxn ang="0">
                    <a:pos x="18" y="3"/>
                  </a:cxn>
                  <a:cxn ang="0">
                    <a:pos x="18" y="3"/>
                  </a:cxn>
                  <a:cxn ang="0">
                    <a:pos x="18" y="3"/>
                  </a:cxn>
                  <a:cxn ang="0">
                    <a:pos x="18" y="0"/>
                  </a:cxn>
                  <a:cxn ang="0">
                    <a:pos x="15" y="0"/>
                  </a:cxn>
                  <a:cxn ang="0">
                    <a:pos x="15" y="0"/>
                  </a:cxn>
                  <a:cxn ang="0">
                    <a:pos x="15" y="0"/>
                  </a:cxn>
                </a:cxnLst>
                <a:rect l="0" t="0" r="r" b="b"/>
                <a:pathLst>
                  <a:path w="19" h="19">
                    <a:moveTo>
                      <a:pt x="15" y="0"/>
                    </a:moveTo>
                    <a:cubicBezTo>
                      <a:pt x="15" y="0"/>
                      <a:pt x="15" y="0"/>
                      <a:pt x="15" y="0"/>
                    </a:cubicBezTo>
                    <a:cubicBezTo>
                      <a:pt x="13" y="2"/>
                      <a:pt x="11" y="4"/>
                      <a:pt x="8" y="6"/>
                    </a:cubicBezTo>
                    <a:cubicBezTo>
                      <a:pt x="6" y="8"/>
                      <a:pt x="4" y="10"/>
                      <a:pt x="3" y="13"/>
                    </a:cubicBezTo>
                    <a:cubicBezTo>
                      <a:pt x="0" y="16"/>
                      <a:pt x="0" y="16"/>
                      <a:pt x="0" y="16"/>
                    </a:cubicBezTo>
                    <a:cubicBezTo>
                      <a:pt x="0" y="17"/>
                      <a:pt x="0" y="18"/>
                      <a:pt x="1" y="19"/>
                    </a:cubicBezTo>
                    <a:cubicBezTo>
                      <a:pt x="1" y="19"/>
                      <a:pt x="2" y="19"/>
                      <a:pt x="3" y="19"/>
                    </a:cubicBezTo>
                    <a:cubicBezTo>
                      <a:pt x="3" y="19"/>
                      <a:pt x="3" y="18"/>
                      <a:pt x="4" y="18"/>
                    </a:cubicBezTo>
                    <a:cubicBezTo>
                      <a:pt x="6" y="15"/>
                      <a:pt x="6" y="15"/>
                      <a:pt x="6" y="15"/>
                    </a:cubicBezTo>
                    <a:cubicBezTo>
                      <a:pt x="7" y="13"/>
                      <a:pt x="9" y="11"/>
                      <a:pt x="11" y="9"/>
                    </a:cubicBezTo>
                    <a:cubicBezTo>
                      <a:pt x="13" y="7"/>
                      <a:pt x="15" y="5"/>
                      <a:pt x="18" y="3"/>
                    </a:cubicBezTo>
                    <a:cubicBezTo>
                      <a:pt x="18" y="3"/>
                      <a:pt x="18" y="3"/>
                      <a:pt x="18" y="3"/>
                    </a:cubicBezTo>
                    <a:cubicBezTo>
                      <a:pt x="18" y="3"/>
                      <a:pt x="18" y="3"/>
                      <a:pt x="18" y="3"/>
                    </a:cubicBezTo>
                    <a:cubicBezTo>
                      <a:pt x="19" y="2"/>
                      <a:pt x="19" y="1"/>
                      <a:pt x="18" y="0"/>
                    </a:cubicBezTo>
                    <a:cubicBezTo>
                      <a:pt x="17" y="0"/>
                      <a:pt x="16" y="0"/>
                      <a:pt x="15" y="0"/>
                    </a:cubicBezTo>
                    <a:close/>
                    <a:moveTo>
                      <a:pt x="15" y="0"/>
                    </a:moveTo>
                    <a:cubicBezTo>
                      <a:pt x="15" y="0"/>
                      <a:pt x="15" y="0"/>
                      <a:pt x="15" y="0"/>
                    </a:cubicBezTo>
                  </a:path>
                </a:pathLst>
              </a:custGeom>
              <a:grpFill/>
              <a:ln w="9525">
                <a:noFill/>
                <a:round/>
                <a:headEnd/>
                <a:tailEnd/>
              </a:ln>
            </p:spPr>
            <p:txBody>
              <a:bodyPr/>
              <a:lstStyle/>
              <a:p>
                <a:pPr fontAlgn="auto">
                  <a:spcBef>
                    <a:spcPts val="0"/>
                  </a:spcBef>
                  <a:spcAft>
                    <a:spcPts val="0"/>
                  </a:spcAft>
                  <a:defRPr/>
                </a:pPr>
                <a:endParaRPr lang="en-US" sz="1800">
                  <a:latin typeface="+mn-lt"/>
                </a:endParaRPr>
              </a:p>
            </p:txBody>
          </p:sp>
          <p:sp>
            <p:nvSpPr>
              <p:cNvPr id="19" name="Freeform 8">
                <a:extLst>
                  <a:ext uri="{FF2B5EF4-FFF2-40B4-BE49-F238E27FC236}">
                    <a16:creationId xmlns:a16="http://schemas.microsoft.com/office/drawing/2014/main" id="{D10AF9A8-E982-4E60-A307-3A5FF9E4085D}"/>
                  </a:ext>
                </a:extLst>
              </p:cNvPr>
              <p:cNvSpPr>
                <a:spLocks noEditPoints="1"/>
              </p:cNvSpPr>
              <p:nvPr/>
            </p:nvSpPr>
            <p:spPr bwMode="auto">
              <a:xfrm>
                <a:off x="180975" y="1263651"/>
                <a:ext cx="55563" cy="58738"/>
              </a:xfrm>
              <a:custGeom>
                <a:avLst/>
                <a:gdLst/>
                <a:ahLst/>
                <a:cxnLst>
                  <a:cxn ang="0">
                    <a:pos x="7" y="11"/>
                  </a:cxn>
                  <a:cxn ang="0">
                    <a:pos x="1" y="16"/>
                  </a:cxn>
                  <a:cxn ang="0">
                    <a:pos x="1" y="17"/>
                  </a:cxn>
                  <a:cxn ang="0">
                    <a:pos x="1" y="19"/>
                  </a:cxn>
                  <a:cxn ang="0">
                    <a:pos x="3" y="19"/>
                  </a:cxn>
                  <a:cxn ang="0">
                    <a:pos x="3" y="19"/>
                  </a:cxn>
                  <a:cxn ang="0">
                    <a:pos x="10" y="13"/>
                  </a:cxn>
                  <a:cxn ang="0">
                    <a:pos x="16" y="7"/>
                  </a:cxn>
                  <a:cxn ang="0">
                    <a:pos x="18" y="3"/>
                  </a:cxn>
                  <a:cxn ang="0">
                    <a:pos x="18" y="1"/>
                  </a:cxn>
                  <a:cxn ang="0">
                    <a:pos x="16" y="1"/>
                  </a:cxn>
                  <a:cxn ang="0">
                    <a:pos x="15" y="1"/>
                  </a:cxn>
                  <a:cxn ang="0">
                    <a:pos x="13" y="5"/>
                  </a:cxn>
                  <a:cxn ang="0">
                    <a:pos x="7" y="11"/>
                  </a:cxn>
                  <a:cxn ang="0">
                    <a:pos x="7" y="11"/>
                  </a:cxn>
                  <a:cxn ang="0">
                    <a:pos x="7" y="11"/>
                  </a:cxn>
                </a:cxnLst>
                <a:rect l="0" t="0" r="r" b="b"/>
                <a:pathLst>
                  <a:path w="19" h="20">
                    <a:moveTo>
                      <a:pt x="7" y="11"/>
                    </a:moveTo>
                    <a:cubicBezTo>
                      <a:pt x="5" y="13"/>
                      <a:pt x="3" y="15"/>
                      <a:pt x="1" y="16"/>
                    </a:cubicBezTo>
                    <a:cubicBezTo>
                      <a:pt x="1" y="16"/>
                      <a:pt x="1" y="16"/>
                      <a:pt x="1" y="17"/>
                    </a:cubicBezTo>
                    <a:cubicBezTo>
                      <a:pt x="0" y="17"/>
                      <a:pt x="0" y="19"/>
                      <a:pt x="1" y="19"/>
                    </a:cubicBezTo>
                    <a:cubicBezTo>
                      <a:pt x="1" y="20"/>
                      <a:pt x="2" y="20"/>
                      <a:pt x="3" y="19"/>
                    </a:cubicBezTo>
                    <a:cubicBezTo>
                      <a:pt x="3" y="19"/>
                      <a:pt x="3" y="19"/>
                      <a:pt x="3" y="19"/>
                    </a:cubicBezTo>
                    <a:cubicBezTo>
                      <a:pt x="6" y="18"/>
                      <a:pt x="8" y="16"/>
                      <a:pt x="10" y="13"/>
                    </a:cubicBezTo>
                    <a:cubicBezTo>
                      <a:pt x="12" y="11"/>
                      <a:pt x="14" y="9"/>
                      <a:pt x="16" y="7"/>
                    </a:cubicBezTo>
                    <a:cubicBezTo>
                      <a:pt x="18" y="3"/>
                      <a:pt x="18" y="3"/>
                      <a:pt x="18" y="3"/>
                    </a:cubicBezTo>
                    <a:cubicBezTo>
                      <a:pt x="19" y="3"/>
                      <a:pt x="19" y="1"/>
                      <a:pt x="18" y="1"/>
                    </a:cubicBezTo>
                    <a:cubicBezTo>
                      <a:pt x="17" y="0"/>
                      <a:pt x="16" y="0"/>
                      <a:pt x="16" y="1"/>
                    </a:cubicBezTo>
                    <a:cubicBezTo>
                      <a:pt x="15" y="1"/>
                      <a:pt x="15" y="1"/>
                      <a:pt x="15" y="1"/>
                    </a:cubicBezTo>
                    <a:cubicBezTo>
                      <a:pt x="13" y="5"/>
                      <a:pt x="13" y="5"/>
                      <a:pt x="13" y="5"/>
                    </a:cubicBezTo>
                    <a:cubicBezTo>
                      <a:pt x="11" y="7"/>
                      <a:pt x="9" y="9"/>
                      <a:pt x="7" y="11"/>
                    </a:cubicBezTo>
                    <a:close/>
                    <a:moveTo>
                      <a:pt x="7" y="11"/>
                    </a:moveTo>
                    <a:cubicBezTo>
                      <a:pt x="7" y="11"/>
                      <a:pt x="7" y="11"/>
                      <a:pt x="7" y="11"/>
                    </a:cubicBezTo>
                  </a:path>
                </a:pathLst>
              </a:custGeom>
              <a:grpFill/>
              <a:ln w="9525">
                <a:noFill/>
                <a:round/>
                <a:headEnd/>
                <a:tailEnd/>
              </a:ln>
            </p:spPr>
            <p:txBody>
              <a:bodyPr/>
              <a:lstStyle/>
              <a:p>
                <a:pPr fontAlgn="auto">
                  <a:spcBef>
                    <a:spcPts val="0"/>
                  </a:spcBef>
                  <a:spcAft>
                    <a:spcPts val="0"/>
                  </a:spcAft>
                  <a:defRPr/>
                </a:pPr>
                <a:endParaRPr lang="en-US" sz="1800">
                  <a:latin typeface="+mn-lt"/>
                </a:endParaRPr>
              </a:p>
            </p:txBody>
          </p:sp>
        </p:grpSp>
      </p:grpSp>
    </p:spTree>
    <p:extLst>
      <p:ext uri="{BB962C8B-B14F-4D97-AF65-F5344CB8AC3E}">
        <p14:creationId xmlns:p14="http://schemas.microsoft.com/office/powerpoint/2010/main" val="9594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671B-8CC0-47F1-AD5C-A0D3C031E65F}"/>
              </a:ext>
            </a:extLst>
          </p:cNvPr>
          <p:cNvSpPr>
            <a:spLocks noGrp="1"/>
          </p:cNvSpPr>
          <p:nvPr>
            <p:ph type="title"/>
          </p:nvPr>
        </p:nvSpPr>
        <p:spPr/>
        <p:txBody>
          <a:bodyPr/>
          <a:lstStyle/>
          <a:p>
            <a:r>
              <a:rPr lang="en-US" dirty="0"/>
              <a:t>Income Statement</a:t>
            </a:r>
          </a:p>
        </p:txBody>
      </p:sp>
      <p:graphicFrame>
        <p:nvGraphicFramePr>
          <p:cNvPr id="4" name="Content Placeholder 3">
            <a:extLst>
              <a:ext uri="{FF2B5EF4-FFF2-40B4-BE49-F238E27FC236}">
                <a16:creationId xmlns:a16="http://schemas.microsoft.com/office/drawing/2014/main" id="{342C2A3A-D9F8-42E6-9C7A-B2B3163234A5}"/>
              </a:ext>
            </a:extLst>
          </p:cNvPr>
          <p:cNvGraphicFramePr>
            <a:graphicFrameLocks noGrp="1"/>
          </p:cNvGraphicFramePr>
          <p:nvPr>
            <p:ph idx="1"/>
          </p:nvPr>
        </p:nvGraphicFramePr>
        <p:xfrm>
          <a:off x="1369219" y="1729447"/>
          <a:ext cx="6405564" cy="3923474"/>
        </p:xfrm>
        <a:graphic>
          <a:graphicData uri="http://schemas.openxmlformats.org/drawingml/2006/table">
            <a:tbl>
              <a:tblPr firstRow="1" bandRow="1">
                <a:tableStyleId>{0E3FDE45-AF77-4B5C-9715-49D594BDF05E}</a:tableStyleId>
              </a:tblPr>
              <a:tblGrid>
                <a:gridCol w="1736351">
                  <a:extLst>
                    <a:ext uri="{9D8B030D-6E8A-4147-A177-3AD203B41FA5}">
                      <a16:colId xmlns:a16="http://schemas.microsoft.com/office/drawing/2014/main" val="1216457837"/>
                    </a:ext>
                  </a:extLst>
                </a:gridCol>
                <a:gridCol w="3228278">
                  <a:extLst>
                    <a:ext uri="{9D8B030D-6E8A-4147-A177-3AD203B41FA5}">
                      <a16:colId xmlns:a16="http://schemas.microsoft.com/office/drawing/2014/main" val="3592950322"/>
                    </a:ext>
                  </a:extLst>
                </a:gridCol>
                <a:gridCol w="1440935">
                  <a:extLst>
                    <a:ext uri="{9D8B030D-6E8A-4147-A177-3AD203B41FA5}">
                      <a16:colId xmlns:a16="http://schemas.microsoft.com/office/drawing/2014/main" val="1725406059"/>
                    </a:ext>
                  </a:extLst>
                </a:gridCol>
              </a:tblGrid>
              <a:tr h="289210">
                <a:tc gridSpan="3">
                  <a:txBody>
                    <a:bodyPr/>
                    <a:lstStyle/>
                    <a:p>
                      <a:pPr algn="ctr"/>
                      <a:r>
                        <a:rPr lang="en-US" sz="1500" dirty="0">
                          <a:solidFill>
                            <a:schemeClr val="accent2"/>
                          </a:solidFill>
                        </a:rPr>
                        <a:t>Sample Business</a:t>
                      </a:r>
                    </a:p>
                  </a:txBody>
                  <a:tcPr marL="68580" marR="68580"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17844801"/>
                  </a:ext>
                </a:extLst>
              </a:tr>
              <a:tr h="259021">
                <a:tc>
                  <a:txBody>
                    <a:bodyPr/>
                    <a:lstStyle/>
                    <a:p>
                      <a:r>
                        <a:rPr lang="en-US" sz="1200" dirty="0"/>
                        <a:t>1</a:t>
                      </a:r>
                    </a:p>
                  </a:txBody>
                  <a:tcPr marL="68580" marR="68580" marT="34290" marB="34290">
                    <a:noFill/>
                  </a:tcPr>
                </a:tc>
                <a:tc>
                  <a:txBody>
                    <a:bodyPr/>
                    <a:lstStyle/>
                    <a:p>
                      <a:r>
                        <a:rPr lang="en-US" sz="1200" b="1" dirty="0"/>
                        <a:t>Revenues</a:t>
                      </a:r>
                    </a:p>
                  </a:txBody>
                  <a:tcPr marL="68580" marR="68580" marT="34290" marB="34290">
                    <a:noFill/>
                  </a:tcPr>
                </a:tc>
                <a:tc>
                  <a:txBody>
                    <a:bodyPr/>
                    <a:lstStyle/>
                    <a:p>
                      <a:r>
                        <a:rPr lang="en-US" sz="1200" dirty="0"/>
                        <a:t>100,000</a:t>
                      </a:r>
                    </a:p>
                  </a:txBody>
                  <a:tcPr marL="68580" marR="68580" marT="34290" marB="34290">
                    <a:noFill/>
                  </a:tcPr>
                </a:tc>
                <a:extLst>
                  <a:ext uri="{0D108BD9-81ED-4DB2-BD59-A6C34878D82A}">
                    <a16:rowId xmlns:a16="http://schemas.microsoft.com/office/drawing/2014/main" val="2851649122"/>
                  </a:ext>
                </a:extLst>
              </a:tr>
              <a:tr h="259021">
                <a:tc>
                  <a:txBody>
                    <a:bodyPr/>
                    <a:lstStyle/>
                    <a:p>
                      <a:r>
                        <a:rPr lang="en-US" sz="1200" dirty="0"/>
                        <a:t>2</a:t>
                      </a:r>
                    </a:p>
                  </a:txBody>
                  <a:tcPr marL="68580" marR="68580" marT="34290" marB="34290">
                    <a:noFill/>
                  </a:tcPr>
                </a:tc>
                <a:tc>
                  <a:txBody>
                    <a:bodyPr/>
                    <a:lstStyle/>
                    <a:p>
                      <a:r>
                        <a:rPr lang="en-US" sz="1200" dirty="0"/>
                        <a:t>     Cost of goods sold</a:t>
                      </a:r>
                    </a:p>
                  </a:txBody>
                  <a:tcPr marL="68580" marR="68580" marT="34290" marB="34290">
                    <a:noFill/>
                  </a:tcPr>
                </a:tc>
                <a:tc>
                  <a:txBody>
                    <a:bodyPr/>
                    <a:lstStyle/>
                    <a:p>
                      <a:r>
                        <a:rPr lang="en-US" sz="1200" u="sng" dirty="0"/>
                        <a:t>60,000</a:t>
                      </a:r>
                    </a:p>
                  </a:txBody>
                  <a:tcPr marL="68580" marR="68580" marT="34290" marB="34290">
                    <a:noFill/>
                  </a:tcPr>
                </a:tc>
                <a:extLst>
                  <a:ext uri="{0D108BD9-81ED-4DB2-BD59-A6C34878D82A}">
                    <a16:rowId xmlns:a16="http://schemas.microsoft.com/office/drawing/2014/main" val="1778876801"/>
                  </a:ext>
                </a:extLst>
              </a:tr>
              <a:tr h="259021">
                <a:tc>
                  <a:txBody>
                    <a:bodyPr/>
                    <a:lstStyle/>
                    <a:p>
                      <a:r>
                        <a:rPr lang="en-US" sz="1200" dirty="0"/>
                        <a:t>3 (1-2)</a:t>
                      </a:r>
                    </a:p>
                  </a:txBody>
                  <a:tcPr marL="68580" marR="68580" marT="34290" marB="34290"/>
                </a:tc>
                <a:tc>
                  <a:txBody>
                    <a:bodyPr/>
                    <a:lstStyle/>
                    <a:p>
                      <a:r>
                        <a:rPr lang="en-US" sz="1200" b="1" dirty="0"/>
                        <a:t>Gross Profit </a:t>
                      </a:r>
                    </a:p>
                  </a:txBody>
                  <a:tcPr marL="68580" marR="68580" marT="34290" marB="34290"/>
                </a:tc>
                <a:tc>
                  <a:txBody>
                    <a:bodyPr/>
                    <a:lstStyle/>
                    <a:p>
                      <a:r>
                        <a:rPr lang="en-US" sz="1200" b="1" dirty="0"/>
                        <a:t>40,000</a:t>
                      </a:r>
                    </a:p>
                  </a:txBody>
                  <a:tcPr marL="68580" marR="68580" marT="34290" marB="34290"/>
                </a:tc>
                <a:extLst>
                  <a:ext uri="{0D108BD9-81ED-4DB2-BD59-A6C34878D82A}">
                    <a16:rowId xmlns:a16="http://schemas.microsoft.com/office/drawing/2014/main" val="1781357169"/>
                  </a:ext>
                </a:extLst>
              </a:tr>
              <a:tr h="259021">
                <a:tc>
                  <a:txBody>
                    <a:bodyPr/>
                    <a:lstStyle/>
                    <a:p>
                      <a:endParaRPr lang="en-US" sz="1200" dirty="0"/>
                    </a:p>
                  </a:txBody>
                  <a:tcPr marL="68580" marR="68580" marT="34290" marB="34290"/>
                </a:tc>
                <a:tc>
                  <a:txBody>
                    <a:bodyPr/>
                    <a:lstStyle/>
                    <a:p>
                      <a:r>
                        <a:rPr lang="en-US" sz="1200" b="1" dirty="0"/>
                        <a:t>Expenses</a:t>
                      </a:r>
                    </a:p>
                  </a:txBody>
                  <a:tcPr marL="68580" marR="68580" marT="34290" marB="34290"/>
                </a:tc>
                <a:tc>
                  <a:txBody>
                    <a:bodyPr/>
                    <a:lstStyle/>
                    <a:p>
                      <a:endParaRPr lang="en-US" sz="1200"/>
                    </a:p>
                  </a:txBody>
                  <a:tcPr marL="68580" marR="68580" marT="34290" marB="34290"/>
                </a:tc>
                <a:extLst>
                  <a:ext uri="{0D108BD9-81ED-4DB2-BD59-A6C34878D82A}">
                    <a16:rowId xmlns:a16="http://schemas.microsoft.com/office/drawing/2014/main" val="2282196245"/>
                  </a:ext>
                </a:extLst>
              </a:tr>
              <a:tr h="259021">
                <a:tc>
                  <a:txBody>
                    <a:bodyPr/>
                    <a:lstStyle/>
                    <a:p>
                      <a:r>
                        <a:rPr lang="en-US" sz="1200" dirty="0"/>
                        <a:t>4</a:t>
                      </a:r>
                    </a:p>
                  </a:txBody>
                  <a:tcPr marL="68580" marR="68580" marT="34290" marB="34290">
                    <a:noFill/>
                  </a:tcPr>
                </a:tc>
                <a:tc>
                  <a:txBody>
                    <a:bodyPr/>
                    <a:lstStyle/>
                    <a:p>
                      <a:r>
                        <a:rPr lang="en-US" sz="1200" dirty="0"/>
                        <a:t>     Marketing &amp; Adverting</a:t>
                      </a:r>
                    </a:p>
                  </a:txBody>
                  <a:tcPr marL="68580" marR="68580" marT="34290" marB="34290">
                    <a:noFill/>
                  </a:tcPr>
                </a:tc>
                <a:tc>
                  <a:txBody>
                    <a:bodyPr/>
                    <a:lstStyle/>
                    <a:p>
                      <a:r>
                        <a:rPr lang="en-US" sz="1200" dirty="0"/>
                        <a:t>5,000</a:t>
                      </a:r>
                    </a:p>
                  </a:txBody>
                  <a:tcPr marL="68580" marR="68580" marT="34290" marB="34290">
                    <a:noFill/>
                  </a:tcPr>
                </a:tc>
                <a:extLst>
                  <a:ext uri="{0D108BD9-81ED-4DB2-BD59-A6C34878D82A}">
                    <a16:rowId xmlns:a16="http://schemas.microsoft.com/office/drawing/2014/main" val="2175659613"/>
                  </a:ext>
                </a:extLst>
              </a:tr>
              <a:tr h="259021">
                <a:tc>
                  <a:txBody>
                    <a:bodyPr/>
                    <a:lstStyle/>
                    <a:p>
                      <a:r>
                        <a:rPr lang="en-US" sz="1200" dirty="0"/>
                        <a:t>5</a:t>
                      </a:r>
                    </a:p>
                  </a:txBody>
                  <a:tcPr marL="68580" marR="68580" marT="34290" marB="34290">
                    <a:noFill/>
                  </a:tcPr>
                </a:tc>
                <a:tc>
                  <a:txBody>
                    <a:bodyPr/>
                    <a:lstStyle/>
                    <a:p>
                      <a:r>
                        <a:rPr lang="en-US" sz="1200" dirty="0"/>
                        <a:t>     General &amp; Administrative</a:t>
                      </a:r>
                    </a:p>
                  </a:txBody>
                  <a:tcPr marL="68580" marR="68580" marT="34290" marB="34290">
                    <a:noFill/>
                  </a:tcPr>
                </a:tc>
                <a:tc>
                  <a:txBody>
                    <a:bodyPr/>
                    <a:lstStyle/>
                    <a:p>
                      <a:r>
                        <a:rPr lang="en-US" sz="1200" dirty="0"/>
                        <a:t>20,000</a:t>
                      </a:r>
                    </a:p>
                  </a:txBody>
                  <a:tcPr marL="68580" marR="68580" marT="34290" marB="34290">
                    <a:noFill/>
                  </a:tcPr>
                </a:tc>
                <a:extLst>
                  <a:ext uri="{0D108BD9-81ED-4DB2-BD59-A6C34878D82A}">
                    <a16:rowId xmlns:a16="http://schemas.microsoft.com/office/drawing/2014/main" val="2763530381"/>
                  </a:ext>
                </a:extLst>
              </a:tr>
              <a:tr h="259021">
                <a:tc>
                  <a:txBody>
                    <a:bodyPr/>
                    <a:lstStyle/>
                    <a:p>
                      <a:r>
                        <a:rPr lang="en-US" sz="1200" dirty="0"/>
                        <a:t>6</a:t>
                      </a:r>
                    </a:p>
                  </a:txBody>
                  <a:tcPr marL="68580" marR="68580" marT="34290" marB="34290">
                    <a:noFill/>
                  </a:tcPr>
                </a:tc>
                <a:tc>
                  <a:txBody>
                    <a:bodyPr/>
                    <a:lstStyle/>
                    <a:p>
                      <a:r>
                        <a:rPr lang="en-US" sz="1200" dirty="0"/>
                        <a:t>     Other Operating Expenses </a:t>
                      </a:r>
                    </a:p>
                  </a:txBody>
                  <a:tcPr marL="68580" marR="68580" marT="34290" marB="34290">
                    <a:noFill/>
                  </a:tcPr>
                </a:tc>
                <a:tc>
                  <a:txBody>
                    <a:bodyPr/>
                    <a:lstStyle/>
                    <a:p>
                      <a:r>
                        <a:rPr lang="en-US" sz="1200" u="sng" dirty="0"/>
                        <a:t>5,000</a:t>
                      </a:r>
                    </a:p>
                  </a:txBody>
                  <a:tcPr marL="68580" marR="68580" marT="34290" marB="34290">
                    <a:noFill/>
                  </a:tcPr>
                </a:tc>
                <a:extLst>
                  <a:ext uri="{0D108BD9-81ED-4DB2-BD59-A6C34878D82A}">
                    <a16:rowId xmlns:a16="http://schemas.microsoft.com/office/drawing/2014/main" val="2167841244"/>
                  </a:ext>
                </a:extLst>
              </a:tr>
              <a:tr h="259021">
                <a:tc>
                  <a:txBody>
                    <a:bodyPr/>
                    <a:lstStyle/>
                    <a:p>
                      <a:r>
                        <a:rPr lang="en-US" sz="1200" dirty="0"/>
                        <a:t>7 (4+5+6)</a:t>
                      </a:r>
                    </a:p>
                  </a:txBody>
                  <a:tcPr marL="68580" marR="68580" marT="34290" marB="34290">
                    <a:solidFill>
                      <a:schemeClr val="accent2">
                        <a:alpha val="20000"/>
                      </a:schemeClr>
                    </a:solidFill>
                  </a:tcPr>
                </a:tc>
                <a:tc>
                  <a:txBody>
                    <a:bodyPr/>
                    <a:lstStyle/>
                    <a:p>
                      <a:r>
                        <a:rPr lang="en-US" sz="1200" b="1" dirty="0"/>
                        <a:t>Total Operating Expenses</a:t>
                      </a:r>
                    </a:p>
                  </a:txBody>
                  <a:tcPr marL="68580" marR="68580" marT="34290" marB="34290">
                    <a:solidFill>
                      <a:schemeClr val="accent2">
                        <a:alpha val="20000"/>
                      </a:schemeClr>
                    </a:solidFill>
                  </a:tcPr>
                </a:tc>
                <a:tc>
                  <a:txBody>
                    <a:bodyPr/>
                    <a:lstStyle/>
                    <a:p>
                      <a:r>
                        <a:rPr lang="en-US" sz="1200" b="1" u="sng" dirty="0"/>
                        <a:t>30,000</a:t>
                      </a:r>
                    </a:p>
                  </a:txBody>
                  <a:tcPr marL="68580" marR="68580" marT="34290" marB="34290">
                    <a:solidFill>
                      <a:schemeClr val="accent2">
                        <a:alpha val="20000"/>
                      </a:schemeClr>
                    </a:solidFill>
                  </a:tcPr>
                </a:tc>
                <a:extLst>
                  <a:ext uri="{0D108BD9-81ED-4DB2-BD59-A6C34878D82A}">
                    <a16:rowId xmlns:a16="http://schemas.microsoft.com/office/drawing/2014/main" val="1125642645"/>
                  </a:ext>
                </a:extLst>
              </a:tr>
              <a:tr h="259021">
                <a:tc>
                  <a:txBody>
                    <a:bodyPr/>
                    <a:lstStyle/>
                    <a:p>
                      <a:r>
                        <a:rPr lang="en-US" sz="1200" dirty="0"/>
                        <a:t>8 (3-7)</a:t>
                      </a:r>
                    </a:p>
                  </a:txBody>
                  <a:tcPr marL="68580" marR="68580" marT="34290" marB="34290"/>
                </a:tc>
                <a:tc>
                  <a:txBody>
                    <a:bodyPr/>
                    <a:lstStyle/>
                    <a:p>
                      <a:r>
                        <a:rPr lang="en-US" sz="1200" b="1" dirty="0"/>
                        <a:t>Operating Income</a:t>
                      </a:r>
                    </a:p>
                  </a:txBody>
                  <a:tcPr marL="68580" marR="68580" marT="34290" marB="34290"/>
                </a:tc>
                <a:tc>
                  <a:txBody>
                    <a:bodyPr/>
                    <a:lstStyle/>
                    <a:p>
                      <a:r>
                        <a:rPr lang="en-US" sz="1200" b="1" dirty="0"/>
                        <a:t>10,000</a:t>
                      </a:r>
                    </a:p>
                  </a:txBody>
                  <a:tcPr marL="68580" marR="68580" marT="34290" marB="34290"/>
                </a:tc>
                <a:extLst>
                  <a:ext uri="{0D108BD9-81ED-4DB2-BD59-A6C34878D82A}">
                    <a16:rowId xmlns:a16="http://schemas.microsoft.com/office/drawing/2014/main" val="3545829213"/>
                  </a:ext>
                </a:extLst>
              </a:tr>
              <a:tr h="259021">
                <a:tc>
                  <a:txBody>
                    <a:bodyPr/>
                    <a:lstStyle/>
                    <a:p>
                      <a:endParaRPr lang="en-US" sz="1200" dirty="0"/>
                    </a:p>
                  </a:txBody>
                  <a:tcPr marL="68580" marR="68580" marT="34290" marB="34290"/>
                </a:tc>
                <a:tc>
                  <a:txBody>
                    <a:bodyPr/>
                    <a:lstStyle/>
                    <a:p>
                      <a:r>
                        <a:rPr lang="en-US" sz="1200" b="1" dirty="0"/>
                        <a:t>Other Income (Expense)</a:t>
                      </a:r>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860921564"/>
                  </a:ext>
                </a:extLst>
              </a:tr>
              <a:tr h="259021">
                <a:tc>
                  <a:txBody>
                    <a:bodyPr/>
                    <a:lstStyle/>
                    <a:p>
                      <a:r>
                        <a:rPr lang="en-US" sz="1200" dirty="0"/>
                        <a:t>9</a:t>
                      </a:r>
                    </a:p>
                  </a:txBody>
                  <a:tcPr marL="68580" marR="68580" marT="34290" marB="34290">
                    <a:noFill/>
                  </a:tcPr>
                </a:tc>
                <a:tc>
                  <a:txBody>
                    <a:bodyPr/>
                    <a:lstStyle/>
                    <a:p>
                      <a:r>
                        <a:rPr lang="en-US" sz="1200" dirty="0"/>
                        <a:t>     Net Interest Income</a:t>
                      </a:r>
                    </a:p>
                  </a:txBody>
                  <a:tcPr marL="68580" marR="68580" marT="34290" marB="34290">
                    <a:noFill/>
                  </a:tcPr>
                </a:tc>
                <a:tc>
                  <a:txBody>
                    <a:bodyPr/>
                    <a:lstStyle/>
                    <a:p>
                      <a:r>
                        <a:rPr lang="en-US" sz="1200" dirty="0"/>
                        <a:t>1,000</a:t>
                      </a:r>
                    </a:p>
                  </a:txBody>
                  <a:tcPr marL="68580" marR="68580" marT="34290" marB="34290">
                    <a:noFill/>
                  </a:tcPr>
                </a:tc>
                <a:extLst>
                  <a:ext uri="{0D108BD9-81ED-4DB2-BD59-A6C34878D82A}">
                    <a16:rowId xmlns:a16="http://schemas.microsoft.com/office/drawing/2014/main" val="26125424"/>
                  </a:ext>
                </a:extLst>
              </a:tr>
              <a:tr h="259021">
                <a:tc>
                  <a:txBody>
                    <a:bodyPr/>
                    <a:lstStyle/>
                    <a:p>
                      <a:r>
                        <a:rPr lang="en-US" sz="1200" dirty="0"/>
                        <a:t>10</a:t>
                      </a:r>
                    </a:p>
                  </a:txBody>
                  <a:tcPr marL="68580" marR="68580" marT="34290" marB="34290">
                    <a:noFill/>
                  </a:tcPr>
                </a:tc>
                <a:tc>
                  <a:txBody>
                    <a:bodyPr/>
                    <a:lstStyle/>
                    <a:p>
                      <a:r>
                        <a:rPr lang="en-US" sz="1200" dirty="0"/>
                        <a:t>     Net Interest Expense</a:t>
                      </a:r>
                    </a:p>
                  </a:txBody>
                  <a:tcPr marL="68580" marR="68580" marT="34290" marB="34290">
                    <a:noFill/>
                  </a:tcPr>
                </a:tc>
                <a:tc>
                  <a:txBody>
                    <a:bodyPr/>
                    <a:lstStyle/>
                    <a:p>
                      <a:r>
                        <a:rPr lang="en-US" sz="1200" dirty="0"/>
                        <a:t>(2,000)</a:t>
                      </a:r>
                    </a:p>
                  </a:txBody>
                  <a:tcPr marL="68580" marR="68580" marT="34290" marB="34290">
                    <a:noFill/>
                  </a:tcPr>
                </a:tc>
                <a:extLst>
                  <a:ext uri="{0D108BD9-81ED-4DB2-BD59-A6C34878D82A}">
                    <a16:rowId xmlns:a16="http://schemas.microsoft.com/office/drawing/2014/main" val="1082975004"/>
                  </a:ext>
                </a:extLst>
              </a:tr>
              <a:tr h="259021">
                <a:tc>
                  <a:txBody>
                    <a:bodyPr/>
                    <a:lstStyle/>
                    <a:p>
                      <a:r>
                        <a:rPr lang="en-US" sz="1200" dirty="0"/>
                        <a:t>11</a:t>
                      </a:r>
                    </a:p>
                  </a:txBody>
                  <a:tcPr marL="68580" marR="68580" marT="34290" marB="34290">
                    <a:noFill/>
                  </a:tcPr>
                </a:tc>
                <a:tc>
                  <a:txBody>
                    <a:bodyPr/>
                    <a:lstStyle/>
                    <a:p>
                      <a:r>
                        <a:rPr lang="en-US" sz="1200" dirty="0"/>
                        <a:t>     Income Taxes</a:t>
                      </a:r>
                    </a:p>
                  </a:txBody>
                  <a:tcPr marL="68580" marR="68580" marT="34290" marB="34290">
                    <a:noFill/>
                  </a:tcPr>
                </a:tc>
                <a:tc>
                  <a:txBody>
                    <a:bodyPr/>
                    <a:lstStyle/>
                    <a:p>
                      <a:r>
                        <a:rPr lang="en-US" sz="1200" u="sng" dirty="0"/>
                        <a:t>(1,000)</a:t>
                      </a:r>
                    </a:p>
                  </a:txBody>
                  <a:tcPr marL="68580" marR="68580" marT="34290" marB="34290">
                    <a:noFill/>
                  </a:tcPr>
                </a:tc>
                <a:extLst>
                  <a:ext uri="{0D108BD9-81ED-4DB2-BD59-A6C34878D82A}">
                    <a16:rowId xmlns:a16="http://schemas.microsoft.com/office/drawing/2014/main" val="3996277210"/>
                  </a:ext>
                </a:extLst>
              </a:tr>
              <a:tr h="259021">
                <a:tc>
                  <a:txBody>
                    <a:bodyPr/>
                    <a:lstStyle/>
                    <a:p>
                      <a:r>
                        <a:rPr lang="en-US" sz="1200" dirty="0"/>
                        <a:t>12 (8+9-10-11)</a:t>
                      </a:r>
                    </a:p>
                  </a:txBody>
                  <a:tcPr marL="68580" marR="68580" marT="34290" marB="34290">
                    <a:solidFill>
                      <a:schemeClr val="accent2">
                        <a:alpha val="20000"/>
                      </a:schemeClr>
                    </a:solidFill>
                  </a:tcPr>
                </a:tc>
                <a:tc>
                  <a:txBody>
                    <a:bodyPr/>
                    <a:lstStyle/>
                    <a:p>
                      <a:r>
                        <a:rPr lang="en-US" sz="1200" b="1" dirty="0"/>
                        <a:t>Net Income</a:t>
                      </a:r>
                    </a:p>
                  </a:txBody>
                  <a:tcPr marL="68580" marR="68580" marT="34290" marB="34290">
                    <a:solidFill>
                      <a:schemeClr val="accent2">
                        <a:alpha val="20000"/>
                      </a:schemeClr>
                    </a:solidFill>
                  </a:tcPr>
                </a:tc>
                <a:tc>
                  <a:txBody>
                    <a:bodyPr/>
                    <a:lstStyle/>
                    <a:p>
                      <a:r>
                        <a:rPr lang="en-US" sz="1200" b="1" dirty="0"/>
                        <a:t>8,000</a:t>
                      </a:r>
                    </a:p>
                  </a:txBody>
                  <a:tcPr marL="68580" marR="68580" marT="34290" marB="34290">
                    <a:solidFill>
                      <a:schemeClr val="accent2">
                        <a:alpha val="20000"/>
                      </a:schemeClr>
                    </a:solidFill>
                  </a:tcPr>
                </a:tc>
                <a:extLst>
                  <a:ext uri="{0D108BD9-81ED-4DB2-BD59-A6C34878D82A}">
                    <a16:rowId xmlns:a16="http://schemas.microsoft.com/office/drawing/2014/main" val="2407984862"/>
                  </a:ext>
                </a:extLst>
              </a:tr>
            </a:tbl>
          </a:graphicData>
        </a:graphic>
      </p:graphicFrame>
    </p:spTree>
    <p:extLst>
      <p:ext uri="{BB962C8B-B14F-4D97-AF65-F5344CB8AC3E}">
        <p14:creationId xmlns:p14="http://schemas.microsoft.com/office/powerpoint/2010/main" val="3193429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8E8B-B63C-4BF3-ABEC-9E69AD98CB01}"/>
              </a:ext>
            </a:extLst>
          </p:cNvPr>
          <p:cNvSpPr>
            <a:spLocks noGrp="1"/>
          </p:cNvSpPr>
          <p:nvPr>
            <p:ph type="title"/>
          </p:nvPr>
        </p:nvSpPr>
        <p:spPr/>
        <p:txBody>
          <a:bodyPr/>
          <a:lstStyle/>
          <a:p>
            <a:r>
              <a:rPr lang="en-US" dirty="0"/>
              <a:t>EBITA: Earning Before Interest, Taxes, Depreciation &amp; Amortization</a:t>
            </a:r>
          </a:p>
        </p:txBody>
      </p:sp>
      <p:sp>
        <p:nvSpPr>
          <p:cNvPr id="4" name="Rectangle 3">
            <a:extLst>
              <a:ext uri="{FF2B5EF4-FFF2-40B4-BE49-F238E27FC236}">
                <a16:creationId xmlns:a16="http://schemas.microsoft.com/office/drawing/2014/main" id="{CCC37959-640D-4962-B434-3470E9761A63}"/>
              </a:ext>
            </a:extLst>
          </p:cNvPr>
          <p:cNvSpPr/>
          <p:nvPr/>
        </p:nvSpPr>
        <p:spPr>
          <a:xfrm>
            <a:off x="0" y="1659656"/>
            <a:ext cx="9144000" cy="7025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A method used in determining how profitable a company or business is with regard to operations. </a:t>
            </a:r>
          </a:p>
        </p:txBody>
      </p:sp>
      <p:grpSp>
        <p:nvGrpSpPr>
          <p:cNvPr id="12" name="Group 11">
            <a:extLst>
              <a:ext uri="{FF2B5EF4-FFF2-40B4-BE49-F238E27FC236}">
                <a16:creationId xmlns:a16="http://schemas.microsoft.com/office/drawing/2014/main" id="{D7579F94-EC15-4872-841D-95E9B787E3B3}"/>
              </a:ext>
            </a:extLst>
          </p:cNvPr>
          <p:cNvGrpSpPr/>
          <p:nvPr/>
        </p:nvGrpSpPr>
        <p:grpSpPr>
          <a:xfrm>
            <a:off x="4930396" y="2444516"/>
            <a:ext cx="2265566" cy="1473059"/>
            <a:chOff x="4898791" y="2137616"/>
            <a:chExt cx="4067778" cy="2713785"/>
          </a:xfrm>
        </p:grpSpPr>
        <p:pic>
          <p:nvPicPr>
            <p:cNvPr id="7" name="Picture 6">
              <a:extLst>
                <a:ext uri="{FF2B5EF4-FFF2-40B4-BE49-F238E27FC236}">
                  <a16:creationId xmlns:a16="http://schemas.microsoft.com/office/drawing/2014/main" id="{E2DAF31D-48B7-4AE8-BC42-9646AA763DBD}"/>
                </a:ext>
              </a:extLst>
            </p:cNvPr>
            <p:cNvPicPr>
              <a:picLocks noChangeAspect="1"/>
            </p:cNvPicPr>
            <p:nvPr/>
          </p:nvPicPr>
          <p:blipFill>
            <a:blip r:embed="rId3"/>
            <a:stretch>
              <a:fillRect/>
            </a:stretch>
          </p:blipFill>
          <p:spPr>
            <a:xfrm>
              <a:off x="4898791" y="2137616"/>
              <a:ext cx="4067778" cy="2713785"/>
            </a:xfrm>
            <a:prstGeom prst="rect">
              <a:avLst/>
            </a:prstGeom>
          </p:spPr>
        </p:pic>
        <p:sp>
          <p:nvSpPr>
            <p:cNvPr id="9" name="Oval 8">
              <a:extLst>
                <a:ext uri="{FF2B5EF4-FFF2-40B4-BE49-F238E27FC236}">
                  <a16:creationId xmlns:a16="http://schemas.microsoft.com/office/drawing/2014/main" id="{B51D89EB-55F5-47DE-914A-6F1469F59CEB}"/>
                </a:ext>
              </a:extLst>
            </p:cNvPr>
            <p:cNvSpPr/>
            <p:nvPr/>
          </p:nvSpPr>
          <p:spPr>
            <a:xfrm>
              <a:off x="5865541" y="4638907"/>
              <a:ext cx="2687444" cy="2124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54158EB5-748D-4594-A66C-D37FD5CF224D}"/>
                </a:ext>
              </a:extLst>
            </p:cNvPr>
            <p:cNvSpPr/>
            <p:nvPr/>
          </p:nvSpPr>
          <p:spPr>
            <a:xfrm>
              <a:off x="5865541" y="4242663"/>
              <a:ext cx="2687444" cy="2124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a:extLst>
                <a:ext uri="{FF2B5EF4-FFF2-40B4-BE49-F238E27FC236}">
                  <a16:creationId xmlns:a16="http://schemas.microsoft.com/office/drawing/2014/main" id="{7852BBB8-52E6-4770-A1B4-4CEF1C19155F}"/>
                </a:ext>
              </a:extLst>
            </p:cNvPr>
            <p:cNvSpPr/>
            <p:nvPr/>
          </p:nvSpPr>
          <p:spPr>
            <a:xfrm>
              <a:off x="5861826" y="4428516"/>
              <a:ext cx="2687444" cy="2124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Rectangle: Diagonal Corners Rounded 12">
            <a:extLst>
              <a:ext uri="{FF2B5EF4-FFF2-40B4-BE49-F238E27FC236}">
                <a16:creationId xmlns:a16="http://schemas.microsoft.com/office/drawing/2014/main" id="{421F4409-D96D-4893-91CB-7411756ACA7E}"/>
              </a:ext>
            </a:extLst>
          </p:cNvPr>
          <p:cNvSpPr/>
          <p:nvPr/>
        </p:nvSpPr>
        <p:spPr>
          <a:xfrm>
            <a:off x="1511001" y="4523432"/>
            <a:ext cx="6105270" cy="1070417"/>
          </a:xfrm>
          <a:prstGeom prst="round2DiagRect">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solidFill>
                  <a:schemeClr val="accent2"/>
                </a:solidFill>
              </a:rPr>
              <a:t>Loan payments: $500/month or $6,000/year</a:t>
            </a:r>
          </a:p>
          <a:p>
            <a:pPr algn="ctr"/>
            <a:endParaRPr lang="en-US" sz="1350" dirty="0">
              <a:solidFill>
                <a:schemeClr val="accent2"/>
              </a:solidFill>
            </a:endParaRPr>
          </a:p>
          <a:p>
            <a:pPr algn="ctr"/>
            <a:r>
              <a:rPr lang="en-US" sz="1350" dirty="0">
                <a:solidFill>
                  <a:schemeClr val="accent2"/>
                </a:solidFill>
              </a:rPr>
              <a:t>EBITA /Loan Payment = 1.2</a:t>
            </a:r>
          </a:p>
          <a:p>
            <a:pPr algn="ctr"/>
            <a:endParaRPr lang="en-US" sz="1350" dirty="0">
              <a:solidFill>
                <a:schemeClr val="accent2"/>
              </a:solidFill>
            </a:endParaRPr>
          </a:p>
          <a:p>
            <a:pPr algn="ctr"/>
            <a:r>
              <a:rPr lang="en-US" sz="1350" b="1" dirty="0">
                <a:solidFill>
                  <a:schemeClr val="accent2"/>
                </a:solidFill>
              </a:rPr>
              <a:t>$11,000/$6,000 = 1.83X</a:t>
            </a:r>
          </a:p>
        </p:txBody>
      </p:sp>
      <p:graphicFrame>
        <p:nvGraphicFramePr>
          <p:cNvPr id="8" name="Table 7">
            <a:extLst>
              <a:ext uri="{FF2B5EF4-FFF2-40B4-BE49-F238E27FC236}">
                <a16:creationId xmlns:a16="http://schemas.microsoft.com/office/drawing/2014/main" id="{3A8AC54B-BAC5-495D-8F3C-E0F63C445690}"/>
              </a:ext>
            </a:extLst>
          </p:cNvPr>
          <p:cNvGraphicFramePr>
            <a:graphicFrameLocks noGrp="1"/>
          </p:cNvGraphicFramePr>
          <p:nvPr/>
        </p:nvGraphicFramePr>
        <p:xfrm>
          <a:off x="1622483" y="2524860"/>
          <a:ext cx="2536611" cy="1417320"/>
        </p:xfrm>
        <a:graphic>
          <a:graphicData uri="http://schemas.openxmlformats.org/drawingml/2006/table">
            <a:tbl>
              <a:tblPr firstRow="1" bandRow="1">
                <a:tableStyleId>{8A107856-5554-42FB-B03E-39F5DBC370BA}</a:tableStyleId>
              </a:tblPr>
              <a:tblGrid>
                <a:gridCol w="1452893">
                  <a:extLst>
                    <a:ext uri="{9D8B030D-6E8A-4147-A177-3AD203B41FA5}">
                      <a16:colId xmlns:a16="http://schemas.microsoft.com/office/drawing/2014/main" val="2986516148"/>
                    </a:ext>
                  </a:extLst>
                </a:gridCol>
                <a:gridCol w="1083718">
                  <a:extLst>
                    <a:ext uri="{9D8B030D-6E8A-4147-A177-3AD203B41FA5}">
                      <a16:colId xmlns:a16="http://schemas.microsoft.com/office/drawing/2014/main" val="1056186222"/>
                    </a:ext>
                  </a:extLst>
                </a:gridCol>
              </a:tblGrid>
              <a:tr h="228600">
                <a:tc>
                  <a:txBody>
                    <a:bodyPr/>
                    <a:lstStyle/>
                    <a:p>
                      <a:r>
                        <a:rPr lang="en-US" sz="1100" b="0" dirty="0"/>
                        <a:t>Net Income</a:t>
                      </a:r>
                      <a:endParaRPr lang="en-US" sz="1100" b="0" dirty="0">
                        <a:solidFill>
                          <a:schemeClr val="accent2"/>
                        </a:solidFill>
                      </a:endParaRPr>
                    </a:p>
                  </a:txBody>
                  <a:tcPr marL="68580" marR="68580" marT="34290" marB="34290">
                    <a:solidFill>
                      <a:schemeClr val="bg1"/>
                    </a:solidFill>
                  </a:tcPr>
                </a:tc>
                <a:tc>
                  <a:txBody>
                    <a:bodyPr/>
                    <a:lstStyle/>
                    <a:p>
                      <a:r>
                        <a:rPr lang="en-US" sz="1100" b="0" dirty="0"/>
                        <a:t>8,000</a:t>
                      </a:r>
                    </a:p>
                  </a:txBody>
                  <a:tcPr marL="68580" marR="68580" marT="34290" marB="34290">
                    <a:solidFill>
                      <a:schemeClr val="bg1"/>
                    </a:solidFill>
                  </a:tcPr>
                </a:tc>
                <a:extLst>
                  <a:ext uri="{0D108BD9-81ED-4DB2-BD59-A6C34878D82A}">
                    <a16:rowId xmlns:a16="http://schemas.microsoft.com/office/drawing/2014/main" val="3390883513"/>
                  </a:ext>
                </a:extLst>
              </a:tr>
              <a:tr h="228600">
                <a:tc>
                  <a:txBody>
                    <a:bodyPr/>
                    <a:lstStyle/>
                    <a:p>
                      <a:r>
                        <a:rPr lang="en-US" sz="1100" dirty="0"/>
                        <a:t>+ Interest</a:t>
                      </a:r>
                    </a:p>
                  </a:txBody>
                  <a:tcPr marL="68580" marR="68580" marT="34290" marB="34290">
                    <a:solidFill>
                      <a:schemeClr val="bg1"/>
                    </a:solidFill>
                  </a:tcPr>
                </a:tc>
                <a:tc>
                  <a:txBody>
                    <a:bodyPr/>
                    <a:lstStyle/>
                    <a:p>
                      <a:r>
                        <a:rPr lang="en-US" sz="1100" dirty="0"/>
                        <a:t>2,000</a:t>
                      </a:r>
                    </a:p>
                  </a:txBody>
                  <a:tcPr marL="68580" marR="68580" marT="34290" marB="34290">
                    <a:solidFill>
                      <a:schemeClr val="bg1"/>
                    </a:solidFill>
                  </a:tcPr>
                </a:tc>
                <a:extLst>
                  <a:ext uri="{0D108BD9-81ED-4DB2-BD59-A6C34878D82A}">
                    <a16:rowId xmlns:a16="http://schemas.microsoft.com/office/drawing/2014/main" val="2717488828"/>
                  </a:ext>
                </a:extLst>
              </a:tr>
              <a:tr h="228600">
                <a:tc>
                  <a:txBody>
                    <a:bodyPr/>
                    <a:lstStyle/>
                    <a:p>
                      <a:r>
                        <a:rPr lang="en-US" sz="1100" dirty="0"/>
                        <a:t>+ Taxes</a:t>
                      </a:r>
                    </a:p>
                  </a:txBody>
                  <a:tcPr marL="68580" marR="68580" marT="34290" marB="34290">
                    <a:solidFill>
                      <a:schemeClr val="bg1"/>
                    </a:solidFill>
                  </a:tcPr>
                </a:tc>
                <a:tc>
                  <a:txBody>
                    <a:bodyPr/>
                    <a:lstStyle/>
                    <a:p>
                      <a:r>
                        <a:rPr lang="en-US" sz="1100" dirty="0"/>
                        <a:t>1,000</a:t>
                      </a:r>
                    </a:p>
                  </a:txBody>
                  <a:tcPr marL="68580" marR="68580" marT="34290" marB="34290">
                    <a:solidFill>
                      <a:schemeClr val="bg1"/>
                    </a:solidFill>
                  </a:tcPr>
                </a:tc>
                <a:extLst>
                  <a:ext uri="{0D108BD9-81ED-4DB2-BD59-A6C34878D82A}">
                    <a16:rowId xmlns:a16="http://schemas.microsoft.com/office/drawing/2014/main" val="2725893830"/>
                  </a:ext>
                </a:extLst>
              </a:tr>
              <a:tr h="228600">
                <a:tc>
                  <a:txBody>
                    <a:bodyPr/>
                    <a:lstStyle/>
                    <a:p>
                      <a:r>
                        <a:rPr lang="en-US" sz="1100" dirty="0"/>
                        <a:t>+ Depreciation</a:t>
                      </a:r>
                    </a:p>
                  </a:txBody>
                  <a:tcPr marL="68580" marR="68580" marT="34290" marB="34290">
                    <a:solidFill>
                      <a:schemeClr val="bg1"/>
                    </a:solidFill>
                  </a:tcPr>
                </a:tc>
                <a:tc>
                  <a:txBody>
                    <a:bodyPr/>
                    <a:lstStyle/>
                    <a:p>
                      <a:r>
                        <a:rPr lang="en-US" sz="1100" dirty="0"/>
                        <a:t>0</a:t>
                      </a:r>
                    </a:p>
                  </a:txBody>
                  <a:tcPr marL="68580" marR="68580" marT="34290" marB="34290">
                    <a:solidFill>
                      <a:schemeClr val="bg1"/>
                    </a:solidFill>
                  </a:tcPr>
                </a:tc>
                <a:extLst>
                  <a:ext uri="{0D108BD9-81ED-4DB2-BD59-A6C34878D82A}">
                    <a16:rowId xmlns:a16="http://schemas.microsoft.com/office/drawing/2014/main" val="1783571175"/>
                  </a:ext>
                </a:extLst>
              </a:tr>
              <a:tr h="228600">
                <a:tc>
                  <a:txBody>
                    <a:bodyPr/>
                    <a:lstStyle/>
                    <a:p>
                      <a:r>
                        <a:rPr lang="en-US" sz="1100" dirty="0"/>
                        <a:t>+ Amortization</a:t>
                      </a:r>
                    </a:p>
                  </a:txBody>
                  <a:tcPr marL="68580" marR="68580" marT="34290" marB="34290">
                    <a:solidFill>
                      <a:schemeClr val="bg1"/>
                    </a:solidFill>
                  </a:tcPr>
                </a:tc>
                <a:tc>
                  <a:txBody>
                    <a:bodyPr/>
                    <a:lstStyle/>
                    <a:p>
                      <a:r>
                        <a:rPr lang="en-US" sz="1100" dirty="0"/>
                        <a:t>0</a:t>
                      </a:r>
                    </a:p>
                  </a:txBody>
                  <a:tcPr marL="68580" marR="68580" marT="34290" marB="34290">
                    <a:solidFill>
                      <a:schemeClr val="bg1"/>
                    </a:solidFill>
                  </a:tcPr>
                </a:tc>
                <a:extLst>
                  <a:ext uri="{0D108BD9-81ED-4DB2-BD59-A6C34878D82A}">
                    <a16:rowId xmlns:a16="http://schemas.microsoft.com/office/drawing/2014/main" val="2729911936"/>
                  </a:ext>
                </a:extLst>
              </a:tr>
              <a:tr h="228600">
                <a:tc>
                  <a:txBody>
                    <a:bodyPr/>
                    <a:lstStyle/>
                    <a:p>
                      <a:r>
                        <a:rPr lang="en-US" sz="1100" b="1" dirty="0"/>
                        <a:t>=EBITA</a:t>
                      </a:r>
                    </a:p>
                  </a:txBody>
                  <a:tcPr marL="68580" marR="68580" marT="34290" marB="34290">
                    <a:solidFill>
                      <a:schemeClr val="bg1"/>
                    </a:solidFill>
                  </a:tcPr>
                </a:tc>
                <a:tc>
                  <a:txBody>
                    <a:bodyPr/>
                    <a:lstStyle/>
                    <a:p>
                      <a:r>
                        <a:rPr lang="en-US" sz="1100" b="1" dirty="0"/>
                        <a:t>11,000</a:t>
                      </a:r>
                    </a:p>
                  </a:txBody>
                  <a:tcPr marL="68580" marR="68580" marT="34290" marB="34290">
                    <a:solidFill>
                      <a:schemeClr val="bg1"/>
                    </a:solidFill>
                  </a:tcPr>
                </a:tc>
                <a:extLst>
                  <a:ext uri="{0D108BD9-81ED-4DB2-BD59-A6C34878D82A}">
                    <a16:rowId xmlns:a16="http://schemas.microsoft.com/office/drawing/2014/main" val="1844529096"/>
                  </a:ext>
                </a:extLst>
              </a:tr>
            </a:tbl>
          </a:graphicData>
        </a:graphic>
      </p:graphicFrame>
      <p:grpSp>
        <p:nvGrpSpPr>
          <p:cNvPr id="25" name="Group 24">
            <a:extLst>
              <a:ext uri="{FF2B5EF4-FFF2-40B4-BE49-F238E27FC236}">
                <a16:creationId xmlns:a16="http://schemas.microsoft.com/office/drawing/2014/main" id="{3E94D901-6532-4ADC-929F-97ED3E581D77}"/>
              </a:ext>
            </a:extLst>
          </p:cNvPr>
          <p:cNvGrpSpPr/>
          <p:nvPr/>
        </p:nvGrpSpPr>
        <p:grpSpPr>
          <a:xfrm>
            <a:off x="6995244" y="4915197"/>
            <a:ext cx="343854" cy="449314"/>
            <a:chOff x="6373818" y="2717804"/>
            <a:chExt cx="360363" cy="338138"/>
          </a:xfrm>
          <a:solidFill>
            <a:schemeClr val="accent2"/>
          </a:solidFill>
        </p:grpSpPr>
        <p:sp>
          <p:nvSpPr>
            <p:cNvPr id="26" name="Freeform 132">
              <a:extLst>
                <a:ext uri="{FF2B5EF4-FFF2-40B4-BE49-F238E27FC236}">
                  <a16:creationId xmlns:a16="http://schemas.microsoft.com/office/drawing/2014/main" id="{8317675B-33C7-442B-93EC-8D61578E59F0}"/>
                </a:ext>
              </a:extLst>
            </p:cNvPr>
            <p:cNvSpPr>
              <a:spLocks noEditPoints="1"/>
            </p:cNvSpPr>
            <p:nvPr/>
          </p:nvSpPr>
          <p:spPr bwMode="auto">
            <a:xfrm>
              <a:off x="6373818" y="2717804"/>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headEnd/>
              <a:tailEnd/>
            </a:ln>
          </p:spPr>
          <p:txBody>
            <a:bodyPr/>
            <a:lstStyle/>
            <a:p>
              <a:pPr fontAlgn="auto">
                <a:spcBef>
                  <a:spcPts val="0"/>
                </a:spcBef>
                <a:spcAft>
                  <a:spcPts val="0"/>
                </a:spcAft>
                <a:defRPr/>
              </a:pPr>
              <a:endParaRPr lang="en-US" sz="1800" dirty="0">
                <a:latin typeface="+mn-lt"/>
              </a:endParaRPr>
            </a:p>
          </p:txBody>
        </p:sp>
        <p:sp>
          <p:nvSpPr>
            <p:cNvPr id="27" name="Freeform 133">
              <a:extLst>
                <a:ext uri="{FF2B5EF4-FFF2-40B4-BE49-F238E27FC236}">
                  <a16:creationId xmlns:a16="http://schemas.microsoft.com/office/drawing/2014/main" id="{8F38BDBF-1162-42C6-A567-2004D758A74C}"/>
                </a:ext>
              </a:extLst>
            </p:cNvPr>
            <p:cNvSpPr>
              <a:spLocks noEditPoints="1"/>
            </p:cNvSpPr>
            <p:nvPr/>
          </p:nvSpPr>
          <p:spPr bwMode="auto">
            <a:xfrm>
              <a:off x="6543677" y="2786066"/>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fontAlgn="auto">
                <a:spcBef>
                  <a:spcPts val="0"/>
                </a:spcBef>
                <a:spcAft>
                  <a:spcPts val="0"/>
                </a:spcAft>
                <a:defRPr/>
              </a:pPr>
              <a:endParaRPr lang="en-US" sz="1800">
                <a:latin typeface="+mn-lt"/>
              </a:endParaRPr>
            </a:p>
          </p:txBody>
        </p:sp>
        <p:sp>
          <p:nvSpPr>
            <p:cNvPr id="28" name="Freeform 134">
              <a:extLst>
                <a:ext uri="{FF2B5EF4-FFF2-40B4-BE49-F238E27FC236}">
                  <a16:creationId xmlns:a16="http://schemas.microsoft.com/office/drawing/2014/main" id="{BD60AD9D-565A-4D33-A4B3-947FDC60542F}"/>
                </a:ext>
              </a:extLst>
            </p:cNvPr>
            <p:cNvSpPr>
              <a:spLocks noEditPoints="1"/>
            </p:cNvSpPr>
            <p:nvPr/>
          </p:nvSpPr>
          <p:spPr bwMode="auto">
            <a:xfrm>
              <a:off x="6543677" y="2820991"/>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a:lstStyle/>
            <a:p>
              <a:pPr fontAlgn="auto">
                <a:spcBef>
                  <a:spcPts val="0"/>
                </a:spcBef>
                <a:spcAft>
                  <a:spcPts val="0"/>
                </a:spcAft>
                <a:defRPr/>
              </a:pPr>
              <a:endParaRPr lang="en-US" sz="1800">
                <a:latin typeface="+mn-lt"/>
              </a:endParaRPr>
            </a:p>
          </p:txBody>
        </p:sp>
        <p:sp>
          <p:nvSpPr>
            <p:cNvPr id="29" name="Freeform 135">
              <a:extLst>
                <a:ext uri="{FF2B5EF4-FFF2-40B4-BE49-F238E27FC236}">
                  <a16:creationId xmlns:a16="http://schemas.microsoft.com/office/drawing/2014/main" id="{84F8A3F6-177D-47B7-B1F3-4F092E39B624}"/>
                </a:ext>
              </a:extLst>
            </p:cNvPr>
            <p:cNvSpPr>
              <a:spLocks noEditPoints="1"/>
            </p:cNvSpPr>
            <p:nvPr/>
          </p:nvSpPr>
          <p:spPr bwMode="auto">
            <a:xfrm>
              <a:off x="6543677" y="2852742"/>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headEnd/>
              <a:tailEnd/>
            </a:ln>
          </p:spPr>
          <p:txBody>
            <a:bodyPr/>
            <a:lstStyle/>
            <a:p>
              <a:pPr fontAlgn="auto">
                <a:spcBef>
                  <a:spcPts val="0"/>
                </a:spcBef>
                <a:spcAft>
                  <a:spcPts val="0"/>
                </a:spcAft>
                <a:defRPr/>
              </a:pPr>
              <a:endParaRPr lang="en-US" sz="1800">
                <a:latin typeface="+mn-lt"/>
              </a:endParaRPr>
            </a:p>
          </p:txBody>
        </p:sp>
        <p:sp>
          <p:nvSpPr>
            <p:cNvPr id="30" name="Freeform 136">
              <a:extLst>
                <a:ext uri="{FF2B5EF4-FFF2-40B4-BE49-F238E27FC236}">
                  <a16:creationId xmlns:a16="http://schemas.microsoft.com/office/drawing/2014/main" id="{4A18EC96-83F7-443C-A9F9-9EAB71BA0FF9}"/>
                </a:ext>
              </a:extLst>
            </p:cNvPr>
            <p:cNvSpPr>
              <a:spLocks noEditPoints="1"/>
            </p:cNvSpPr>
            <p:nvPr/>
          </p:nvSpPr>
          <p:spPr bwMode="auto">
            <a:xfrm>
              <a:off x="6418265" y="2921004"/>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a:lstStyle/>
            <a:p>
              <a:pPr fontAlgn="auto">
                <a:spcBef>
                  <a:spcPts val="0"/>
                </a:spcBef>
                <a:spcAft>
                  <a:spcPts val="0"/>
                </a:spcAft>
                <a:defRPr/>
              </a:pPr>
              <a:endParaRPr lang="en-US" sz="1800">
                <a:latin typeface="+mn-lt"/>
              </a:endParaRPr>
            </a:p>
          </p:txBody>
        </p:sp>
        <p:sp>
          <p:nvSpPr>
            <p:cNvPr id="31" name="Freeform 137">
              <a:extLst>
                <a:ext uri="{FF2B5EF4-FFF2-40B4-BE49-F238E27FC236}">
                  <a16:creationId xmlns:a16="http://schemas.microsoft.com/office/drawing/2014/main" id="{A824A4D7-BBD7-49D7-9A92-E08186DA78AA}"/>
                </a:ext>
              </a:extLst>
            </p:cNvPr>
            <p:cNvSpPr>
              <a:spLocks noEditPoints="1"/>
            </p:cNvSpPr>
            <p:nvPr/>
          </p:nvSpPr>
          <p:spPr bwMode="auto">
            <a:xfrm>
              <a:off x="6418265" y="2955929"/>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a:lstStyle/>
            <a:p>
              <a:pPr fontAlgn="auto">
                <a:spcBef>
                  <a:spcPts val="0"/>
                </a:spcBef>
                <a:spcAft>
                  <a:spcPts val="0"/>
                </a:spcAft>
                <a:defRPr/>
              </a:pPr>
              <a:endParaRPr lang="en-US" sz="1800">
                <a:latin typeface="+mn-lt"/>
              </a:endParaRPr>
            </a:p>
          </p:txBody>
        </p:sp>
        <p:sp>
          <p:nvSpPr>
            <p:cNvPr id="32" name="Freeform 138">
              <a:extLst>
                <a:ext uri="{FF2B5EF4-FFF2-40B4-BE49-F238E27FC236}">
                  <a16:creationId xmlns:a16="http://schemas.microsoft.com/office/drawing/2014/main" id="{2B6BA224-8500-4F02-88B4-9E9AF565DCD9}"/>
                </a:ext>
              </a:extLst>
            </p:cNvPr>
            <p:cNvSpPr>
              <a:spLocks noEditPoints="1"/>
            </p:cNvSpPr>
            <p:nvPr/>
          </p:nvSpPr>
          <p:spPr bwMode="auto">
            <a:xfrm>
              <a:off x="6418268" y="2987680"/>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a:lstStyle/>
            <a:p>
              <a:pPr fontAlgn="auto">
                <a:spcBef>
                  <a:spcPts val="0"/>
                </a:spcBef>
                <a:spcAft>
                  <a:spcPts val="0"/>
                </a:spcAft>
                <a:defRPr/>
              </a:pPr>
              <a:endParaRPr lang="en-US" sz="1800">
                <a:latin typeface="+mn-lt"/>
              </a:endParaRPr>
            </a:p>
          </p:txBody>
        </p:sp>
        <p:sp>
          <p:nvSpPr>
            <p:cNvPr id="33" name="Freeform 139">
              <a:extLst>
                <a:ext uri="{FF2B5EF4-FFF2-40B4-BE49-F238E27FC236}">
                  <a16:creationId xmlns:a16="http://schemas.microsoft.com/office/drawing/2014/main" id="{4632EB50-02A0-472F-9D07-C0A80EE5B5B0}"/>
                </a:ext>
              </a:extLst>
            </p:cNvPr>
            <p:cNvSpPr>
              <a:spLocks noEditPoints="1"/>
            </p:cNvSpPr>
            <p:nvPr/>
          </p:nvSpPr>
          <p:spPr bwMode="auto">
            <a:xfrm>
              <a:off x="6418267" y="2889252"/>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a:lstStyle/>
            <a:p>
              <a:pPr fontAlgn="auto">
                <a:spcBef>
                  <a:spcPts val="0"/>
                </a:spcBef>
                <a:spcAft>
                  <a:spcPts val="0"/>
                </a:spcAft>
                <a:defRPr/>
              </a:pPr>
              <a:endParaRPr lang="en-US" sz="1800">
                <a:latin typeface="+mn-lt"/>
              </a:endParaRPr>
            </a:p>
          </p:txBody>
        </p:sp>
        <p:sp>
          <p:nvSpPr>
            <p:cNvPr id="34" name="Freeform 140">
              <a:extLst>
                <a:ext uri="{FF2B5EF4-FFF2-40B4-BE49-F238E27FC236}">
                  <a16:creationId xmlns:a16="http://schemas.microsoft.com/office/drawing/2014/main" id="{F3D7E039-9B25-4FA6-9E57-E7C04FA34A4C}"/>
                </a:ext>
              </a:extLst>
            </p:cNvPr>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headEnd/>
              <a:tailEnd/>
            </a:ln>
          </p:spPr>
          <p:txBody>
            <a:bodyPr/>
            <a:lstStyle/>
            <a:p>
              <a:pPr fontAlgn="auto">
                <a:spcBef>
                  <a:spcPts val="0"/>
                </a:spcBef>
                <a:spcAft>
                  <a:spcPts val="0"/>
                </a:spcAft>
                <a:defRPr/>
              </a:pPr>
              <a:endParaRPr lang="en-US" sz="1800">
                <a:latin typeface="+mn-lt"/>
              </a:endParaRPr>
            </a:p>
          </p:txBody>
        </p:sp>
      </p:grpSp>
      <p:cxnSp>
        <p:nvCxnSpPr>
          <p:cNvPr id="37" name="Connector: Elbow 36">
            <a:extLst>
              <a:ext uri="{FF2B5EF4-FFF2-40B4-BE49-F238E27FC236}">
                <a16:creationId xmlns:a16="http://schemas.microsoft.com/office/drawing/2014/main" id="{3AD52D5E-D5C7-4943-91D9-0455A64E287C}"/>
              </a:ext>
            </a:extLst>
          </p:cNvPr>
          <p:cNvCxnSpPr>
            <a:cxnSpLocks/>
          </p:cNvCxnSpPr>
          <p:nvPr/>
        </p:nvCxnSpPr>
        <p:spPr>
          <a:xfrm>
            <a:off x="3886197" y="2835754"/>
            <a:ext cx="1496783" cy="852277"/>
          </a:xfrm>
          <a:prstGeom prst="bentConnector3">
            <a:avLst>
              <a:gd name="adj1" fmla="val 50000"/>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9" name="Right Bracket 38">
            <a:extLst>
              <a:ext uri="{FF2B5EF4-FFF2-40B4-BE49-F238E27FC236}">
                <a16:creationId xmlns:a16="http://schemas.microsoft.com/office/drawing/2014/main" id="{CF84C408-4801-47D0-89A6-A1121142F2CF}"/>
              </a:ext>
            </a:extLst>
          </p:cNvPr>
          <p:cNvSpPr/>
          <p:nvPr/>
        </p:nvSpPr>
        <p:spPr>
          <a:xfrm>
            <a:off x="3534935" y="2606209"/>
            <a:ext cx="351263" cy="517526"/>
          </a:xfrm>
          <a:prstGeom prst="rightBracket">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2" name="TextBox 41">
            <a:extLst>
              <a:ext uri="{FF2B5EF4-FFF2-40B4-BE49-F238E27FC236}">
                <a16:creationId xmlns:a16="http://schemas.microsoft.com/office/drawing/2014/main" id="{5FEF7BA5-5AE8-4B61-9289-7CD8FD1748EE}"/>
              </a:ext>
            </a:extLst>
          </p:cNvPr>
          <p:cNvSpPr txBox="1"/>
          <p:nvPr/>
        </p:nvSpPr>
        <p:spPr>
          <a:xfrm>
            <a:off x="1527727" y="4192772"/>
            <a:ext cx="6088544" cy="323165"/>
          </a:xfrm>
          <a:prstGeom prst="rect">
            <a:avLst/>
          </a:prstGeom>
          <a:noFill/>
        </p:spPr>
        <p:txBody>
          <a:bodyPr wrap="square" rtlCol="0">
            <a:spAutoFit/>
          </a:bodyPr>
          <a:lstStyle/>
          <a:p>
            <a:pPr algn="ctr" eaLnBrk="0" hangingPunct="0">
              <a:spcBef>
                <a:spcPts val="1350"/>
              </a:spcBef>
              <a:spcAft>
                <a:spcPts val="450"/>
              </a:spcAft>
              <a:buClr>
                <a:srgbClr val="006666"/>
              </a:buClr>
            </a:pPr>
            <a:r>
              <a:rPr lang="en-US" sz="1500" b="1" dirty="0">
                <a:solidFill>
                  <a:schemeClr val="bg2"/>
                </a:solidFill>
                <a:latin typeface="+mn-lt"/>
              </a:rPr>
              <a:t>How much of a business loan can I afford?</a:t>
            </a:r>
          </a:p>
        </p:txBody>
      </p:sp>
      <p:sp>
        <p:nvSpPr>
          <p:cNvPr id="24" name="TextBox 23">
            <a:extLst>
              <a:ext uri="{FF2B5EF4-FFF2-40B4-BE49-F238E27FC236}">
                <a16:creationId xmlns:a16="http://schemas.microsoft.com/office/drawing/2014/main" id="{EB02ABA8-D808-4662-AC82-BC8DB55E12CD}"/>
              </a:ext>
            </a:extLst>
          </p:cNvPr>
          <p:cNvSpPr txBox="1"/>
          <p:nvPr/>
        </p:nvSpPr>
        <p:spPr>
          <a:xfrm>
            <a:off x="740459" y="5563479"/>
            <a:ext cx="5252225"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kern="0" dirty="0">
                <a:solidFill>
                  <a:prstClr val="black"/>
                </a:solidFill>
                <a:latin typeface="Arial"/>
              </a:rPr>
              <a:t>Source:</a:t>
            </a:r>
            <a:r>
              <a:rPr lang="en-US" sz="600" dirty="0"/>
              <a:t> </a:t>
            </a:r>
            <a:r>
              <a:rPr lang="en-US" sz="600" dirty="0">
                <a:hlinkClick r:id="rId4"/>
              </a:rPr>
              <a:t>http://www.businessdictionary.com/definition/EBITDA-margin.html</a:t>
            </a:r>
            <a:endParaRPr lang="en-US" sz="600" kern="0" dirty="0">
              <a:solidFill>
                <a:prstClr val="black"/>
              </a:solidFill>
              <a:latin typeface="Arial"/>
            </a:endParaRPr>
          </a:p>
        </p:txBody>
      </p:sp>
    </p:spTree>
    <p:extLst>
      <p:ext uri="{BB962C8B-B14F-4D97-AF65-F5344CB8AC3E}">
        <p14:creationId xmlns:p14="http://schemas.microsoft.com/office/powerpoint/2010/main" val="1129015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8E8B-B63C-4BF3-ABEC-9E69AD98CB01}"/>
              </a:ext>
            </a:extLst>
          </p:cNvPr>
          <p:cNvSpPr>
            <a:spLocks noGrp="1"/>
          </p:cNvSpPr>
          <p:nvPr>
            <p:ph type="title"/>
          </p:nvPr>
        </p:nvSpPr>
        <p:spPr/>
        <p:txBody>
          <a:bodyPr/>
          <a:lstStyle/>
          <a:p>
            <a:r>
              <a:rPr lang="en-US" dirty="0"/>
              <a:t>Balance Sheet</a:t>
            </a:r>
          </a:p>
        </p:txBody>
      </p:sp>
      <p:sp>
        <p:nvSpPr>
          <p:cNvPr id="4" name="Rectangle 3">
            <a:extLst>
              <a:ext uri="{FF2B5EF4-FFF2-40B4-BE49-F238E27FC236}">
                <a16:creationId xmlns:a16="http://schemas.microsoft.com/office/drawing/2014/main" id="{CCC37959-640D-4962-B434-3470E9761A63}"/>
              </a:ext>
            </a:extLst>
          </p:cNvPr>
          <p:cNvSpPr/>
          <p:nvPr/>
        </p:nvSpPr>
        <p:spPr>
          <a:xfrm>
            <a:off x="0" y="1659656"/>
            <a:ext cx="9144000" cy="1028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A condensed statement that shows the financial position of an entity on a specified date.</a:t>
            </a:r>
          </a:p>
        </p:txBody>
      </p:sp>
      <p:sp>
        <p:nvSpPr>
          <p:cNvPr id="7" name="TextBox 6">
            <a:extLst>
              <a:ext uri="{FF2B5EF4-FFF2-40B4-BE49-F238E27FC236}">
                <a16:creationId xmlns:a16="http://schemas.microsoft.com/office/drawing/2014/main" id="{C90DAD16-893F-4B8E-A042-95B08BD5F5C4}"/>
              </a:ext>
            </a:extLst>
          </p:cNvPr>
          <p:cNvSpPr txBox="1"/>
          <p:nvPr/>
        </p:nvSpPr>
        <p:spPr>
          <a:xfrm>
            <a:off x="1566938" y="5582054"/>
            <a:ext cx="5252225"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kern="0" dirty="0">
                <a:solidFill>
                  <a:prstClr val="black"/>
                </a:solidFill>
                <a:latin typeface="Arial"/>
              </a:rPr>
              <a:t>Source:</a:t>
            </a:r>
            <a:r>
              <a:rPr lang="en-US" sz="600" dirty="0"/>
              <a:t> </a:t>
            </a:r>
            <a:r>
              <a:rPr lang="en-US" sz="600" dirty="0">
                <a:hlinkClick r:id="rId3"/>
              </a:rPr>
              <a:t>http://www.businessdictionary.com/definition/balance-sheet.html</a:t>
            </a:r>
            <a:endParaRPr lang="en-US" sz="600" kern="0" dirty="0">
              <a:solidFill>
                <a:prstClr val="black"/>
              </a:solidFill>
              <a:latin typeface="Arial"/>
            </a:endParaRPr>
          </a:p>
        </p:txBody>
      </p:sp>
      <p:grpSp>
        <p:nvGrpSpPr>
          <p:cNvPr id="11" name="Group 10">
            <a:extLst>
              <a:ext uri="{FF2B5EF4-FFF2-40B4-BE49-F238E27FC236}">
                <a16:creationId xmlns:a16="http://schemas.microsoft.com/office/drawing/2014/main" id="{2159CBA3-D32C-4E9A-B12F-8087559E39DE}"/>
              </a:ext>
            </a:extLst>
          </p:cNvPr>
          <p:cNvGrpSpPr/>
          <p:nvPr/>
        </p:nvGrpSpPr>
        <p:grpSpPr>
          <a:xfrm>
            <a:off x="3367669" y="3006647"/>
            <a:ext cx="2199578" cy="2442119"/>
            <a:chOff x="2966224" y="2865861"/>
            <a:chExt cx="2932771" cy="3256159"/>
          </a:xfrm>
        </p:grpSpPr>
        <p:sp>
          <p:nvSpPr>
            <p:cNvPr id="6" name="Rectangle: Rounded Corners 5">
              <a:extLst>
                <a:ext uri="{FF2B5EF4-FFF2-40B4-BE49-F238E27FC236}">
                  <a16:creationId xmlns:a16="http://schemas.microsoft.com/office/drawing/2014/main" id="{61D9C936-53C0-4662-B182-87B52D16EF99}"/>
                </a:ext>
              </a:extLst>
            </p:cNvPr>
            <p:cNvSpPr/>
            <p:nvPr/>
          </p:nvSpPr>
          <p:spPr>
            <a:xfrm>
              <a:off x="2966224" y="2865863"/>
              <a:ext cx="2631688" cy="325615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p:txBody>
        </p:sp>
        <p:sp>
          <p:nvSpPr>
            <p:cNvPr id="9" name="Rectangle: Rounded Corners 8">
              <a:extLst>
                <a:ext uri="{FF2B5EF4-FFF2-40B4-BE49-F238E27FC236}">
                  <a16:creationId xmlns:a16="http://schemas.microsoft.com/office/drawing/2014/main" id="{1120746E-4EAB-4B7E-8E16-A3EFD2D99828}"/>
                </a:ext>
              </a:extLst>
            </p:cNvPr>
            <p:cNvSpPr/>
            <p:nvPr/>
          </p:nvSpPr>
          <p:spPr>
            <a:xfrm>
              <a:off x="4170556" y="2865862"/>
              <a:ext cx="1728439" cy="325615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1589310E-E480-48DB-874F-17F4A062CD1E}"/>
                </a:ext>
              </a:extLst>
            </p:cNvPr>
            <p:cNvSpPr/>
            <p:nvPr/>
          </p:nvSpPr>
          <p:spPr>
            <a:xfrm>
              <a:off x="3947530" y="2865861"/>
              <a:ext cx="512956" cy="3256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 name="TextBox 11">
            <a:extLst>
              <a:ext uri="{FF2B5EF4-FFF2-40B4-BE49-F238E27FC236}">
                <a16:creationId xmlns:a16="http://schemas.microsoft.com/office/drawing/2014/main" id="{165C3713-3367-4946-8259-308509E5CAD0}"/>
              </a:ext>
            </a:extLst>
          </p:cNvPr>
          <p:cNvSpPr txBox="1"/>
          <p:nvPr/>
        </p:nvSpPr>
        <p:spPr>
          <a:xfrm>
            <a:off x="4283463" y="3081918"/>
            <a:ext cx="384717" cy="553998"/>
          </a:xfrm>
          <a:prstGeom prst="rect">
            <a:avLst/>
          </a:prstGeom>
          <a:noFill/>
        </p:spPr>
        <p:txBody>
          <a:bodyPr wrap="square" rtlCol="0">
            <a:spAutoFit/>
          </a:bodyPr>
          <a:lstStyle/>
          <a:p>
            <a:pPr algn="ctr" eaLnBrk="0" hangingPunct="0">
              <a:spcBef>
                <a:spcPts val="1350"/>
              </a:spcBef>
              <a:spcAft>
                <a:spcPts val="450"/>
              </a:spcAft>
              <a:buClr>
                <a:srgbClr val="006666"/>
              </a:buClr>
            </a:pPr>
            <a:r>
              <a:rPr lang="en-US" sz="3000" kern="0" dirty="0">
                <a:solidFill>
                  <a:schemeClr val="bg1"/>
                </a:solidFill>
                <a:latin typeface="Arial"/>
              </a:rPr>
              <a:t>$</a:t>
            </a:r>
          </a:p>
        </p:txBody>
      </p:sp>
      <p:cxnSp>
        <p:nvCxnSpPr>
          <p:cNvPr id="14" name="Straight Connector 13">
            <a:extLst>
              <a:ext uri="{FF2B5EF4-FFF2-40B4-BE49-F238E27FC236}">
                <a16:creationId xmlns:a16="http://schemas.microsoft.com/office/drawing/2014/main" id="{3A8B6761-8ACD-41BE-81EB-38F41D7FCF0C}"/>
              </a:ext>
            </a:extLst>
          </p:cNvPr>
          <p:cNvCxnSpPr/>
          <p:nvPr/>
        </p:nvCxnSpPr>
        <p:spPr>
          <a:xfrm>
            <a:off x="3721022" y="3943350"/>
            <a:ext cx="151377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F7D19A-6D6C-45D1-81E0-5800CD125E0F}"/>
              </a:ext>
            </a:extLst>
          </p:cNvPr>
          <p:cNvCxnSpPr/>
          <p:nvPr/>
        </p:nvCxnSpPr>
        <p:spPr>
          <a:xfrm>
            <a:off x="3721022" y="4277887"/>
            <a:ext cx="151377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E15339-0C8B-4CA2-981C-DBCA28B336EC}"/>
              </a:ext>
            </a:extLst>
          </p:cNvPr>
          <p:cNvCxnSpPr/>
          <p:nvPr/>
        </p:nvCxnSpPr>
        <p:spPr>
          <a:xfrm>
            <a:off x="3721022" y="4612424"/>
            <a:ext cx="151377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1C3D47-7FE0-46C1-A860-AA764FFCA318}"/>
              </a:ext>
            </a:extLst>
          </p:cNvPr>
          <p:cNvCxnSpPr/>
          <p:nvPr/>
        </p:nvCxnSpPr>
        <p:spPr>
          <a:xfrm>
            <a:off x="3721022" y="4946960"/>
            <a:ext cx="151377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7D8ECCE-C3A6-4269-892E-979937C0A6A1}"/>
              </a:ext>
            </a:extLst>
          </p:cNvPr>
          <p:cNvSpPr txBox="1"/>
          <p:nvPr/>
        </p:nvSpPr>
        <p:spPr>
          <a:xfrm>
            <a:off x="2079703" y="3081918"/>
            <a:ext cx="1277510" cy="415498"/>
          </a:xfrm>
          <a:prstGeom prst="rect">
            <a:avLst/>
          </a:prstGeom>
          <a:noFill/>
        </p:spPr>
        <p:txBody>
          <a:bodyPr wrap="square" rtlCol="0">
            <a:spAutoFit/>
          </a:bodyPr>
          <a:lstStyle/>
          <a:p>
            <a:pPr algn="r" eaLnBrk="0" hangingPunct="0">
              <a:spcBef>
                <a:spcPts val="1350"/>
              </a:spcBef>
              <a:spcAft>
                <a:spcPts val="450"/>
              </a:spcAft>
              <a:buClr>
                <a:srgbClr val="006666"/>
              </a:buClr>
            </a:pPr>
            <a:r>
              <a:rPr lang="en-US" sz="2100" kern="0" dirty="0">
                <a:solidFill>
                  <a:schemeClr val="bg2"/>
                </a:solidFill>
                <a:latin typeface="Arial"/>
              </a:rPr>
              <a:t>Assets</a:t>
            </a:r>
          </a:p>
        </p:txBody>
      </p:sp>
      <p:sp>
        <p:nvSpPr>
          <p:cNvPr id="19" name="TextBox 18">
            <a:extLst>
              <a:ext uri="{FF2B5EF4-FFF2-40B4-BE49-F238E27FC236}">
                <a16:creationId xmlns:a16="http://schemas.microsoft.com/office/drawing/2014/main" id="{6D51C691-6839-4488-B838-9F9CB8C68ED4}"/>
              </a:ext>
            </a:extLst>
          </p:cNvPr>
          <p:cNvSpPr txBox="1"/>
          <p:nvPr/>
        </p:nvSpPr>
        <p:spPr>
          <a:xfrm>
            <a:off x="5600698" y="5056349"/>
            <a:ext cx="1277510" cy="415498"/>
          </a:xfrm>
          <a:prstGeom prst="rect">
            <a:avLst/>
          </a:prstGeom>
          <a:noFill/>
        </p:spPr>
        <p:txBody>
          <a:bodyPr wrap="square" rtlCol="0">
            <a:spAutoFit/>
          </a:bodyPr>
          <a:lstStyle/>
          <a:p>
            <a:pPr eaLnBrk="0" hangingPunct="0">
              <a:spcBef>
                <a:spcPts val="1350"/>
              </a:spcBef>
              <a:spcAft>
                <a:spcPts val="450"/>
              </a:spcAft>
              <a:buClr>
                <a:srgbClr val="006666"/>
              </a:buClr>
            </a:pPr>
            <a:r>
              <a:rPr lang="en-US" sz="2100" kern="0" dirty="0">
                <a:solidFill>
                  <a:schemeClr val="tx2"/>
                </a:solidFill>
                <a:latin typeface="Arial"/>
              </a:rPr>
              <a:t>Liabilities</a:t>
            </a:r>
          </a:p>
        </p:txBody>
      </p:sp>
      <p:sp>
        <p:nvSpPr>
          <p:cNvPr id="20" name="Arrow: Right 19">
            <a:extLst>
              <a:ext uri="{FF2B5EF4-FFF2-40B4-BE49-F238E27FC236}">
                <a16:creationId xmlns:a16="http://schemas.microsoft.com/office/drawing/2014/main" id="{8F4E8E54-00BF-485E-99E5-517A7EC3B172}"/>
              </a:ext>
            </a:extLst>
          </p:cNvPr>
          <p:cNvSpPr/>
          <p:nvPr/>
        </p:nvSpPr>
        <p:spPr>
          <a:xfrm>
            <a:off x="2079704" y="4031499"/>
            <a:ext cx="1028701" cy="39241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Arrow: Right 20">
            <a:extLst>
              <a:ext uri="{FF2B5EF4-FFF2-40B4-BE49-F238E27FC236}">
                <a16:creationId xmlns:a16="http://schemas.microsoft.com/office/drawing/2014/main" id="{A8D16A37-1990-49D3-9F24-9423C823245D}"/>
              </a:ext>
            </a:extLst>
          </p:cNvPr>
          <p:cNvSpPr/>
          <p:nvPr/>
        </p:nvSpPr>
        <p:spPr>
          <a:xfrm rot="10800000">
            <a:off x="5784694" y="4031499"/>
            <a:ext cx="1028701" cy="39241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2" name="Group 2">
            <a:extLst>
              <a:ext uri="{FF2B5EF4-FFF2-40B4-BE49-F238E27FC236}">
                <a16:creationId xmlns:a16="http://schemas.microsoft.com/office/drawing/2014/main" id="{5477F36C-4303-4494-8BBF-C65B26233BD7}"/>
              </a:ext>
            </a:extLst>
          </p:cNvPr>
          <p:cNvGrpSpPr>
            <a:grpSpLocks/>
          </p:cNvGrpSpPr>
          <p:nvPr/>
        </p:nvGrpSpPr>
        <p:grpSpPr bwMode="auto">
          <a:xfrm>
            <a:off x="3711239" y="3193562"/>
            <a:ext cx="383381" cy="335756"/>
            <a:chOff x="8336" y="5699"/>
            <a:chExt cx="803" cy="705"/>
          </a:xfrm>
        </p:grpSpPr>
        <p:sp>
          <p:nvSpPr>
            <p:cNvPr id="23" name="AutoShape 3">
              <a:extLst>
                <a:ext uri="{FF2B5EF4-FFF2-40B4-BE49-F238E27FC236}">
                  <a16:creationId xmlns:a16="http://schemas.microsoft.com/office/drawing/2014/main" id="{311B80C2-2866-441E-84A9-FE6780981731}"/>
                </a:ext>
              </a:extLst>
            </p:cNvPr>
            <p:cNvSpPr>
              <a:spLocks/>
            </p:cNvSpPr>
            <p:nvPr/>
          </p:nvSpPr>
          <p:spPr bwMode="auto">
            <a:xfrm>
              <a:off x="8352" y="5699"/>
              <a:ext cx="766" cy="705"/>
            </a:xfrm>
            <a:custGeom>
              <a:avLst/>
              <a:gdLst>
                <a:gd name="T0" fmla="+- 0 9105 8352"/>
                <a:gd name="T1" fmla="*/ T0 w 766"/>
                <a:gd name="T2" fmla="+- 0 6197 5699"/>
                <a:gd name="T3" fmla="*/ 6197 h 705"/>
                <a:gd name="T4" fmla="+- 0 9093 8352"/>
                <a:gd name="T5" fmla="*/ T4 w 766"/>
                <a:gd name="T6" fmla="+- 0 6179 5699"/>
                <a:gd name="T7" fmla="*/ 6179 h 705"/>
                <a:gd name="T8" fmla="+- 0 9076 8352"/>
                <a:gd name="T9" fmla="*/ T8 w 766"/>
                <a:gd name="T10" fmla="+- 0 6171 5699"/>
                <a:gd name="T11" fmla="*/ 6171 h 705"/>
                <a:gd name="T12" fmla="+- 0 9064 8352"/>
                <a:gd name="T13" fmla="*/ T12 w 766"/>
                <a:gd name="T14" fmla="+- 0 6177 5699"/>
                <a:gd name="T15" fmla="*/ 6177 h 705"/>
                <a:gd name="T16" fmla="+- 0 9045 8352"/>
                <a:gd name="T17" fmla="*/ T16 w 766"/>
                <a:gd name="T18" fmla="+- 0 6166 5699"/>
                <a:gd name="T19" fmla="*/ 6166 h 705"/>
                <a:gd name="T20" fmla="+- 0 9026 8352"/>
                <a:gd name="T21" fmla="*/ T20 w 766"/>
                <a:gd name="T22" fmla="+- 0 6177 5699"/>
                <a:gd name="T23" fmla="*/ 6177 h 705"/>
                <a:gd name="T24" fmla="+- 0 8819 8352"/>
                <a:gd name="T25" fmla="*/ T24 w 766"/>
                <a:gd name="T26" fmla="+- 0 6263 5699"/>
                <a:gd name="T27" fmla="*/ 6263 h 705"/>
                <a:gd name="T28" fmla="+- 0 8796 8352"/>
                <a:gd name="T29" fmla="*/ T28 w 766"/>
                <a:gd name="T30" fmla="+- 0 6255 5699"/>
                <a:gd name="T31" fmla="*/ 6255 h 705"/>
                <a:gd name="T32" fmla="+- 0 8771 8352"/>
                <a:gd name="T33" fmla="*/ T32 w 766"/>
                <a:gd name="T34" fmla="+- 0 6244 5699"/>
                <a:gd name="T35" fmla="*/ 6244 h 705"/>
                <a:gd name="T36" fmla="+- 0 8920 8352"/>
                <a:gd name="T37" fmla="*/ T36 w 766"/>
                <a:gd name="T38" fmla="+- 0 6239 5699"/>
                <a:gd name="T39" fmla="*/ 6239 h 705"/>
                <a:gd name="T40" fmla="+- 0 8942 8352"/>
                <a:gd name="T41" fmla="*/ T40 w 766"/>
                <a:gd name="T42" fmla="+- 0 6215 5699"/>
                <a:gd name="T43" fmla="*/ 6215 h 705"/>
                <a:gd name="T44" fmla="+- 0 8941 8352"/>
                <a:gd name="T45" fmla="*/ T44 w 766"/>
                <a:gd name="T46" fmla="+- 0 6177 5699"/>
                <a:gd name="T47" fmla="*/ 6177 h 705"/>
                <a:gd name="T48" fmla="+- 0 8919 8352"/>
                <a:gd name="T49" fmla="*/ T48 w 766"/>
                <a:gd name="T50" fmla="+- 0 6152 5699"/>
                <a:gd name="T51" fmla="*/ 6152 h 705"/>
                <a:gd name="T52" fmla="+- 0 8780 8352"/>
                <a:gd name="T53" fmla="*/ T52 w 766"/>
                <a:gd name="T54" fmla="+- 0 6147 5699"/>
                <a:gd name="T55" fmla="*/ 6147 h 705"/>
                <a:gd name="T56" fmla="+- 0 8771 8352"/>
                <a:gd name="T57" fmla="*/ T56 w 766"/>
                <a:gd name="T58" fmla="+- 0 6145 5699"/>
                <a:gd name="T59" fmla="*/ 6145 h 705"/>
                <a:gd name="T60" fmla="+- 0 8770 8352"/>
                <a:gd name="T61" fmla="*/ T60 w 766"/>
                <a:gd name="T62" fmla="+- 0 6145 5699"/>
                <a:gd name="T63" fmla="*/ 6145 h 705"/>
                <a:gd name="T64" fmla="+- 0 8614 8352"/>
                <a:gd name="T65" fmla="*/ T64 w 766"/>
                <a:gd name="T66" fmla="+- 0 6120 5699"/>
                <a:gd name="T67" fmla="*/ 6120 h 705"/>
                <a:gd name="T68" fmla="+- 0 8578 8352"/>
                <a:gd name="T69" fmla="*/ T68 w 766"/>
                <a:gd name="T70" fmla="+- 0 6129 5699"/>
                <a:gd name="T71" fmla="*/ 6129 h 705"/>
                <a:gd name="T72" fmla="+- 0 8352 8352"/>
                <a:gd name="T73" fmla="*/ T72 w 766"/>
                <a:gd name="T74" fmla="+- 0 6273 5699"/>
                <a:gd name="T75" fmla="*/ 6273 h 705"/>
                <a:gd name="T76" fmla="+- 0 8491 8352"/>
                <a:gd name="T77" fmla="*/ T76 w 766"/>
                <a:gd name="T78" fmla="+- 0 6396 5699"/>
                <a:gd name="T79" fmla="*/ 6396 h 705"/>
                <a:gd name="T80" fmla="+- 0 8563 8352"/>
                <a:gd name="T81" fmla="*/ T80 w 766"/>
                <a:gd name="T82" fmla="+- 0 6373 5699"/>
                <a:gd name="T83" fmla="*/ 6373 h 705"/>
                <a:gd name="T84" fmla="+- 0 8663 8352"/>
                <a:gd name="T85" fmla="*/ T84 w 766"/>
                <a:gd name="T86" fmla="+- 0 6372 5699"/>
                <a:gd name="T87" fmla="*/ 6372 h 705"/>
                <a:gd name="T88" fmla="+- 0 8750 8352"/>
                <a:gd name="T89" fmla="*/ T88 w 766"/>
                <a:gd name="T90" fmla="+- 0 6391 5699"/>
                <a:gd name="T91" fmla="*/ 6391 h 705"/>
                <a:gd name="T92" fmla="+- 0 8781 8352"/>
                <a:gd name="T93" fmla="*/ T92 w 766"/>
                <a:gd name="T94" fmla="+- 0 6396 5699"/>
                <a:gd name="T95" fmla="*/ 6396 h 705"/>
                <a:gd name="T96" fmla="+- 0 8808 8352"/>
                <a:gd name="T97" fmla="*/ T96 w 766"/>
                <a:gd name="T98" fmla="+- 0 6394 5699"/>
                <a:gd name="T99" fmla="*/ 6394 h 705"/>
                <a:gd name="T100" fmla="+- 0 8969 8352"/>
                <a:gd name="T101" fmla="*/ T100 w 766"/>
                <a:gd name="T102" fmla="+- 0 6387 5699"/>
                <a:gd name="T103" fmla="*/ 6387 h 705"/>
                <a:gd name="T104" fmla="+- 0 8980 8352"/>
                <a:gd name="T105" fmla="*/ T104 w 766"/>
                <a:gd name="T106" fmla="+- 0 6387 5699"/>
                <a:gd name="T107" fmla="*/ 6387 h 705"/>
                <a:gd name="T108" fmla="+- 0 8999 8352"/>
                <a:gd name="T109" fmla="*/ T108 w 766"/>
                <a:gd name="T110" fmla="+- 0 6367 5699"/>
                <a:gd name="T111" fmla="*/ 6367 h 705"/>
                <a:gd name="T112" fmla="+- 0 9099 8352"/>
                <a:gd name="T113" fmla="*/ T112 w 766"/>
                <a:gd name="T114" fmla="+- 0 6237 5699"/>
                <a:gd name="T115" fmla="*/ 6237 h 705"/>
                <a:gd name="T116" fmla="+- 0 9107 8352"/>
                <a:gd name="T117" fmla="*/ T116 w 766"/>
                <a:gd name="T118" fmla="+- 0 6211 5699"/>
                <a:gd name="T119" fmla="*/ 6211 h 705"/>
                <a:gd name="T120" fmla="+- 0 9074 8352"/>
                <a:gd name="T121" fmla="*/ T120 w 766"/>
                <a:gd name="T122" fmla="+- 0 5699 5699"/>
                <a:gd name="T123" fmla="*/ 5699 h 705"/>
                <a:gd name="T124" fmla="+- 0 8353 8352"/>
                <a:gd name="T125" fmla="*/ T124 w 766"/>
                <a:gd name="T126" fmla="+- 0 6038 5699"/>
                <a:gd name="T127" fmla="*/ 6038 h 7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766" h="705">
                  <a:moveTo>
                    <a:pt x="755" y="512"/>
                  </a:moveTo>
                  <a:lnTo>
                    <a:pt x="753" y="498"/>
                  </a:lnTo>
                  <a:lnTo>
                    <a:pt x="746" y="486"/>
                  </a:lnTo>
                  <a:lnTo>
                    <a:pt x="741" y="480"/>
                  </a:lnTo>
                  <a:lnTo>
                    <a:pt x="737" y="475"/>
                  </a:lnTo>
                  <a:lnTo>
                    <a:pt x="724" y="472"/>
                  </a:lnTo>
                  <a:lnTo>
                    <a:pt x="713" y="480"/>
                  </a:lnTo>
                  <a:lnTo>
                    <a:pt x="712" y="478"/>
                  </a:lnTo>
                  <a:lnTo>
                    <a:pt x="703" y="470"/>
                  </a:lnTo>
                  <a:lnTo>
                    <a:pt x="693" y="467"/>
                  </a:lnTo>
                  <a:lnTo>
                    <a:pt x="683" y="470"/>
                  </a:lnTo>
                  <a:lnTo>
                    <a:pt x="674" y="478"/>
                  </a:lnTo>
                  <a:lnTo>
                    <a:pt x="604" y="568"/>
                  </a:lnTo>
                  <a:lnTo>
                    <a:pt x="467" y="564"/>
                  </a:lnTo>
                  <a:lnTo>
                    <a:pt x="456" y="560"/>
                  </a:lnTo>
                  <a:lnTo>
                    <a:pt x="444" y="556"/>
                  </a:lnTo>
                  <a:lnTo>
                    <a:pt x="432" y="551"/>
                  </a:lnTo>
                  <a:lnTo>
                    <a:pt x="419" y="545"/>
                  </a:lnTo>
                  <a:lnTo>
                    <a:pt x="552" y="543"/>
                  </a:lnTo>
                  <a:lnTo>
                    <a:pt x="568" y="540"/>
                  </a:lnTo>
                  <a:lnTo>
                    <a:pt x="581" y="530"/>
                  </a:lnTo>
                  <a:lnTo>
                    <a:pt x="590" y="516"/>
                  </a:lnTo>
                  <a:lnTo>
                    <a:pt x="593" y="497"/>
                  </a:lnTo>
                  <a:lnTo>
                    <a:pt x="589" y="478"/>
                  </a:lnTo>
                  <a:lnTo>
                    <a:pt x="580" y="463"/>
                  </a:lnTo>
                  <a:lnTo>
                    <a:pt x="567" y="453"/>
                  </a:lnTo>
                  <a:lnTo>
                    <a:pt x="552" y="450"/>
                  </a:lnTo>
                  <a:lnTo>
                    <a:pt x="428" y="448"/>
                  </a:lnTo>
                  <a:lnTo>
                    <a:pt x="427" y="448"/>
                  </a:lnTo>
                  <a:lnTo>
                    <a:pt x="419" y="446"/>
                  </a:lnTo>
                  <a:lnTo>
                    <a:pt x="418" y="446"/>
                  </a:lnTo>
                  <a:lnTo>
                    <a:pt x="279" y="422"/>
                  </a:lnTo>
                  <a:lnTo>
                    <a:pt x="262" y="421"/>
                  </a:lnTo>
                  <a:lnTo>
                    <a:pt x="245" y="424"/>
                  </a:lnTo>
                  <a:lnTo>
                    <a:pt x="226" y="430"/>
                  </a:lnTo>
                  <a:lnTo>
                    <a:pt x="205" y="443"/>
                  </a:lnTo>
                  <a:lnTo>
                    <a:pt x="0" y="574"/>
                  </a:lnTo>
                  <a:lnTo>
                    <a:pt x="122" y="704"/>
                  </a:lnTo>
                  <a:lnTo>
                    <a:pt x="139" y="697"/>
                  </a:lnTo>
                  <a:lnTo>
                    <a:pt x="191" y="681"/>
                  </a:lnTo>
                  <a:lnTo>
                    <a:pt x="211" y="674"/>
                  </a:lnTo>
                  <a:lnTo>
                    <a:pt x="255" y="668"/>
                  </a:lnTo>
                  <a:lnTo>
                    <a:pt x="311" y="673"/>
                  </a:lnTo>
                  <a:lnTo>
                    <a:pt x="364" y="684"/>
                  </a:lnTo>
                  <a:lnTo>
                    <a:pt x="398" y="692"/>
                  </a:lnTo>
                  <a:lnTo>
                    <a:pt x="417" y="695"/>
                  </a:lnTo>
                  <a:lnTo>
                    <a:pt x="429" y="697"/>
                  </a:lnTo>
                  <a:lnTo>
                    <a:pt x="440" y="697"/>
                  </a:lnTo>
                  <a:lnTo>
                    <a:pt x="456" y="695"/>
                  </a:lnTo>
                  <a:lnTo>
                    <a:pt x="617" y="688"/>
                  </a:lnTo>
                  <a:lnTo>
                    <a:pt x="625" y="689"/>
                  </a:lnTo>
                  <a:lnTo>
                    <a:pt x="628" y="688"/>
                  </a:lnTo>
                  <a:lnTo>
                    <a:pt x="633" y="686"/>
                  </a:lnTo>
                  <a:lnTo>
                    <a:pt x="647" y="668"/>
                  </a:lnTo>
                  <a:lnTo>
                    <a:pt x="723" y="568"/>
                  </a:lnTo>
                  <a:lnTo>
                    <a:pt x="747" y="538"/>
                  </a:lnTo>
                  <a:lnTo>
                    <a:pt x="753" y="526"/>
                  </a:lnTo>
                  <a:lnTo>
                    <a:pt x="755" y="512"/>
                  </a:lnTo>
                  <a:moveTo>
                    <a:pt x="765" y="339"/>
                  </a:moveTo>
                  <a:lnTo>
                    <a:pt x="722" y="0"/>
                  </a:lnTo>
                  <a:lnTo>
                    <a:pt x="76" y="0"/>
                  </a:lnTo>
                  <a:lnTo>
                    <a:pt x="1" y="339"/>
                  </a:lnTo>
                  <a:lnTo>
                    <a:pt x="765" y="339"/>
                  </a:lnTo>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24" name="Freeform 4">
              <a:extLst>
                <a:ext uri="{FF2B5EF4-FFF2-40B4-BE49-F238E27FC236}">
                  <a16:creationId xmlns:a16="http://schemas.microsoft.com/office/drawing/2014/main" id="{04004B77-7CD2-4E02-AFB5-B61E616ADA3E}"/>
                </a:ext>
              </a:extLst>
            </p:cNvPr>
            <p:cNvSpPr>
              <a:spLocks/>
            </p:cNvSpPr>
            <p:nvPr/>
          </p:nvSpPr>
          <p:spPr bwMode="auto">
            <a:xfrm>
              <a:off x="8415" y="5743"/>
              <a:ext cx="661" cy="268"/>
            </a:xfrm>
            <a:custGeom>
              <a:avLst/>
              <a:gdLst>
                <a:gd name="T0" fmla="+- 0 8901 8415"/>
                <a:gd name="T1" fmla="*/ T0 w 661"/>
                <a:gd name="T2" fmla="+- 0 5743 5743"/>
                <a:gd name="T3" fmla="*/ 5743 h 268"/>
                <a:gd name="T4" fmla="+- 0 8589 8415"/>
                <a:gd name="T5" fmla="*/ T4 w 661"/>
                <a:gd name="T6" fmla="+- 0 5743 5743"/>
                <a:gd name="T7" fmla="*/ 5743 h 268"/>
                <a:gd name="T8" fmla="+- 0 8537 8415"/>
                <a:gd name="T9" fmla="*/ T8 w 661"/>
                <a:gd name="T10" fmla="+- 0 5749 5743"/>
                <a:gd name="T11" fmla="*/ 5749 h 268"/>
                <a:gd name="T12" fmla="+- 0 8485 8415"/>
                <a:gd name="T13" fmla="*/ T12 w 661"/>
                <a:gd name="T14" fmla="+- 0 5771 5743"/>
                <a:gd name="T15" fmla="*/ 5771 h 268"/>
                <a:gd name="T16" fmla="+- 0 8441 8415"/>
                <a:gd name="T17" fmla="*/ T16 w 661"/>
                <a:gd name="T18" fmla="+- 0 5809 5743"/>
                <a:gd name="T19" fmla="*/ 5809 h 268"/>
                <a:gd name="T20" fmla="+- 0 8415 8415"/>
                <a:gd name="T21" fmla="*/ T20 w 661"/>
                <a:gd name="T22" fmla="+- 0 5867 5743"/>
                <a:gd name="T23" fmla="*/ 5867 h 268"/>
                <a:gd name="T24" fmla="+- 0 8415 8415"/>
                <a:gd name="T25" fmla="*/ T24 w 661"/>
                <a:gd name="T26" fmla="+- 0 5886 5743"/>
                <a:gd name="T27" fmla="*/ 5886 h 268"/>
                <a:gd name="T28" fmla="+- 0 8424 8415"/>
                <a:gd name="T29" fmla="*/ T28 w 661"/>
                <a:gd name="T30" fmla="+- 0 5934 5743"/>
                <a:gd name="T31" fmla="*/ 5934 h 268"/>
                <a:gd name="T32" fmla="+- 0 8450 8415"/>
                <a:gd name="T33" fmla="*/ T32 w 661"/>
                <a:gd name="T34" fmla="+- 0 5974 5743"/>
                <a:gd name="T35" fmla="*/ 5974 h 268"/>
                <a:gd name="T36" fmla="+- 0 8488 8415"/>
                <a:gd name="T37" fmla="*/ T36 w 661"/>
                <a:gd name="T38" fmla="+- 0 6000 5743"/>
                <a:gd name="T39" fmla="*/ 6000 h 268"/>
                <a:gd name="T40" fmla="+- 0 8534 8415"/>
                <a:gd name="T41" fmla="*/ T40 w 661"/>
                <a:gd name="T42" fmla="+- 0 6010 5743"/>
                <a:gd name="T43" fmla="*/ 6010 h 268"/>
                <a:gd name="T44" fmla="+- 0 8956 8415"/>
                <a:gd name="T45" fmla="*/ T44 w 661"/>
                <a:gd name="T46" fmla="+- 0 6010 5743"/>
                <a:gd name="T47" fmla="*/ 6010 h 268"/>
                <a:gd name="T48" fmla="+- 0 9002 8415"/>
                <a:gd name="T49" fmla="*/ T48 w 661"/>
                <a:gd name="T50" fmla="+- 0 6000 5743"/>
                <a:gd name="T51" fmla="*/ 6000 h 268"/>
                <a:gd name="T52" fmla="+- 0 9040 8415"/>
                <a:gd name="T53" fmla="*/ T52 w 661"/>
                <a:gd name="T54" fmla="+- 0 5974 5743"/>
                <a:gd name="T55" fmla="*/ 5974 h 268"/>
                <a:gd name="T56" fmla="+- 0 9066 8415"/>
                <a:gd name="T57" fmla="*/ T56 w 661"/>
                <a:gd name="T58" fmla="+- 0 5934 5743"/>
                <a:gd name="T59" fmla="*/ 5934 h 268"/>
                <a:gd name="T60" fmla="+- 0 9075 8415"/>
                <a:gd name="T61" fmla="*/ T60 w 661"/>
                <a:gd name="T62" fmla="+- 0 5886 5743"/>
                <a:gd name="T63" fmla="*/ 5886 h 268"/>
                <a:gd name="T64" fmla="+- 0 9075 8415"/>
                <a:gd name="T65" fmla="*/ T64 w 661"/>
                <a:gd name="T66" fmla="+- 0 5867 5743"/>
                <a:gd name="T67" fmla="*/ 5867 h 268"/>
                <a:gd name="T68" fmla="+- 0 9049 8415"/>
                <a:gd name="T69" fmla="*/ T68 w 661"/>
                <a:gd name="T70" fmla="+- 0 5815 5743"/>
                <a:gd name="T71" fmla="*/ 5815 h 268"/>
                <a:gd name="T72" fmla="+- 0 9006 8415"/>
                <a:gd name="T73" fmla="*/ T72 w 661"/>
                <a:gd name="T74" fmla="+- 0 5776 5743"/>
                <a:gd name="T75" fmla="*/ 5776 h 268"/>
                <a:gd name="T76" fmla="+- 0 8953 8415"/>
                <a:gd name="T77" fmla="*/ T76 w 661"/>
                <a:gd name="T78" fmla="+- 0 5751 5743"/>
                <a:gd name="T79" fmla="*/ 5751 h 268"/>
                <a:gd name="T80" fmla="+- 0 8901 8415"/>
                <a:gd name="T81" fmla="*/ T80 w 661"/>
                <a:gd name="T82" fmla="+- 0 5743 5743"/>
                <a:gd name="T83" fmla="*/ 5743 h 2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61" h="268">
                  <a:moveTo>
                    <a:pt x="486" y="0"/>
                  </a:moveTo>
                  <a:lnTo>
                    <a:pt x="174" y="0"/>
                  </a:lnTo>
                  <a:lnTo>
                    <a:pt x="122" y="6"/>
                  </a:lnTo>
                  <a:lnTo>
                    <a:pt x="70" y="28"/>
                  </a:lnTo>
                  <a:lnTo>
                    <a:pt x="26" y="66"/>
                  </a:lnTo>
                  <a:lnTo>
                    <a:pt x="0" y="124"/>
                  </a:lnTo>
                  <a:lnTo>
                    <a:pt x="0" y="143"/>
                  </a:lnTo>
                  <a:lnTo>
                    <a:pt x="9" y="191"/>
                  </a:lnTo>
                  <a:lnTo>
                    <a:pt x="35" y="231"/>
                  </a:lnTo>
                  <a:lnTo>
                    <a:pt x="73" y="257"/>
                  </a:lnTo>
                  <a:lnTo>
                    <a:pt x="119" y="267"/>
                  </a:lnTo>
                  <a:lnTo>
                    <a:pt x="541" y="267"/>
                  </a:lnTo>
                  <a:lnTo>
                    <a:pt x="587" y="257"/>
                  </a:lnTo>
                  <a:lnTo>
                    <a:pt x="625" y="231"/>
                  </a:lnTo>
                  <a:lnTo>
                    <a:pt x="651" y="191"/>
                  </a:lnTo>
                  <a:lnTo>
                    <a:pt x="660" y="143"/>
                  </a:lnTo>
                  <a:lnTo>
                    <a:pt x="660" y="124"/>
                  </a:lnTo>
                  <a:lnTo>
                    <a:pt x="634" y="72"/>
                  </a:lnTo>
                  <a:lnTo>
                    <a:pt x="591" y="33"/>
                  </a:lnTo>
                  <a:lnTo>
                    <a:pt x="538" y="8"/>
                  </a:lnTo>
                  <a:lnTo>
                    <a:pt x="4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25" name="AutoShape 5">
              <a:extLst>
                <a:ext uri="{FF2B5EF4-FFF2-40B4-BE49-F238E27FC236}">
                  <a16:creationId xmlns:a16="http://schemas.microsoft.com/office/drawing/2014/main" id="{0F08F9DC-4134-4C67-BBDC-D1F1A922B2B9}"/>
                </a:ext>
              </a:extLst>
            </p:cNvPr>
            <p:cNvSpPr>
              <a:spLocks/>
            </p:cNvSpPr>
            <p:nvPr/>
          </p:nvSpPr>
          <p:spPr bwMode="auto">
            <a:xfrm>
              <a:off x="8482" y="5851"/>
              <a:ext cx="517" cy="38"/>
            </a:xfrm>
            <a:custGeom>
              <a:avLst/>
              <a:gdLst>
                <a:gd name="T0" fmla="+- 0 8556 8482"/>
                <a:gd name="T1" fmla="*/ T0 w 517"/>
                <a:gd name="T2" fmla="+- 0 5870 5851"/>
                <a:gd name="T3" fmla="*/ 5870 h 38"/>
                <a:gd name="T4" fmla="+- 0 8553 8482"/>
                <a:gd name="T5" fmla="*/ T4 w 517"/>
                <a:gd name="T6" fmla="+- 0 5862 5851"/>
                <a:gd name="T7" fmla="*/ 5862 h 38"/>
                <a:gd name="T8" fmla="+- 0 8545 8482"/>
                <a:gd name="T9" fmla="*/ T8 w 517"/>
                <a:gd name="T10" fmla="+- 0 5856 5851"/>
                <a:gd name="T11" fmla="*/ 5856 h 38"/>
                <a:gd name="T12" fmla="+- 0 8534 8482"/>
                <a:gd name="T13" fmla="*/ T12 w 517"/>
                <a:gd name="T14" fmla="+- 0 5852 5851"/>
                <a:gd name="T15" fmla="*/ 5852 h 38"/>
                <a:gd name="T16" fmla="+- 0 8519 8482"/>
                <a:gd name="T17" fmla="*/ T16 w 517"/>
                <a:gd name="T18" fmla="+- 0 5851 5851"/>
                <a:gd name="T19" fmla="*/ 5851 h 38"/>
                <a:gd name="T20" fmla="+- 0 8505 8482"/>
                <a:gd name="T21" fmla="*/ T20 w 517"/>
                <a:gd name="T22" fmla="+- 0 5852 5851"/>
                <a:gd name="T23" fmla="*/ 5852 h 38"/>
                <a:gd name="T24" fmla="+- 0 8493 8482"/>
                <a:gd name="T25" fmla="*/ T24 w 517"/>
                <a:gd name="T26" fmla="+- 0 5856 5851"/>
                <a:gd name="T27" fmla="*/ 5856 h 38"/>
                <a:gd name="T28" fmla="+- 0 8485 8482"/>
                <a:gd name="T29" fmla="*/ T28 w 517"/>
                <a:gd name="T30" fmla="+- 0 5862 5851"/>
                <a:gd name="T31" fmla="*/ 5862 h 38"/>
                <a:gd name="T32" fmla="+- 0 8482 8482"/>
                <a:gd name="T33" fmla="*/ T32 w 517"/>
                <a:gd name="T34" fmla="+- 0 5870 5851"/>
                <a:gd name="T35" fmla="*/ 5870 h 38"/>
                <a:gd name="T36" fmla="+- 0 8485 8482"/>
                <a:gd name="T37" fmla="*/ T36 w 517"/>
                <a:gd name="T38" fmla="+- 0 5877 5851"/>
                <a:gd name="T39" fmla="*/ 5877 h 38"/>
                <a:gd name="T40" fmla="+- 0 8493 8482"/>
                <a:gd name="T41" fmla="*/ T40 w 517"/>
                <a:gd name="T42" fmla="+- 0 5883 5851"/>
                <a:gd name="T43" fmla="*/ 5883 h 38"/>
                <a:gd name="T44" fmla="+- 0 8505 8482"/>
                <a:gd name="T45" fmla="*/ T44 w 517"/>
                <a:gd name="T46" fmla="+- 0 5887 5851"/>
                <a:gd name="T47" fmla="*/ 5887 h 38"/>
                <a:gd name="T48" fmla="+- 0 8519 8482"/>
                <a:gd name="T49" fmla="*/ T48 w 517"/>
                <a:gd name="T50" fmla="+- 0 5888 5851"/>
                <a:gd name="T51" fmla="*/ 5888 h 38"/>
                <a:gd name="T52" fmla="+- 0 8534 8482"/>
                <a:gd name="T53" fmla="*/ T52 w 517"/>
                <a:gd name="T54" fmla="+- 0 5887 5851"/>
                <a:gd name="T55" fmla="*/ 5887 h 38"/>
                <a:gd name="T56" fmla="+- 0 8545 8482"/>
                <a:gd name="T57" fmla="*/ T56 w 517"/>
                <a:gd name="T58" fmla="+- 0 5883 5851"/>
                <a:gd name="T59" fmla="*/ 5883 h 38"/>
                <a:gd name="T60" fmla="+- 0 8553 8482"/>
                <a:gd name="T61" fmla="*/ T60 w 517"/>
                <a:gd name="T62" fmla="+- 0 5877 5851"/>
                <a:gd name="T63" fmla="*/ 5877 h 38"/>
                <a:gd name="T64" fmla="+- 0 8556 8482"/>
                <a:gd name="T65" fmla="*/ T64 w 517"/>
                <a:gd name="T66" fmla="+- 0 5870 5851"/>
                <a:gd name="T67" fmla="*/ 5870 h 38"/>
                <a:gd name="T68" fmla="+- 0 8999 8482"/>
                <a:gd name="T69" fmla="*/ T68 w 517"/>
                <a:gd name="T70" fmla="+- 0 5870 5851"/>
                <a:gd name="T71" fmla="*/ 5870 h 38"/>
                <a:gd name="T72" fmla="+- 0 8996 8482"/>
                <a:gd name="T73" fmla="*/ T72 w 517"/>
                <a:gd name="T74" fmla="+- 0 5862 5851"/>
                <a:gd name="T75" fmla="*/ 5862 h 38"/>
                <a:gd name="T76" fmla="+- 0 8988 8482"/>
                <a:gd name="T77" fmla="*/ T76 w 517"/>
                <a:gd name="T78" fmla="+- 0 5856 5851"/>
                <a:gd name="T79" fmla="*/ 5856 h 38"/>
                <a:gd name="T80" fmla="+- 0 8976 8482"/>
                <a:gd name="T81" fmla="*/ T80 w 517"/>
                <a:gd name="T82" fmla="+- 0 5852 5851"/>
                <a:gd name="T83" fmla="*/ 5852 h 38"/>
                <a:gd name="T84" fmla="+- 0 8962 8482"/>
                <a:gd name="T85" fmla="*/ T84 w 517"/>
                <a:gd name="T86" fmla="+- 0 5851 5851"/>
                <a:gd name="T87" fmla="*/ 5851 h 38"/>
                <a:gd name="T88" fmla="+- 0 8948 8482"/>
                <a:gd name="T89" fmla="*/ T88 w 517"/>
                <a:gd name="T90" fmla="+- 0 5852 5851"/>
                <a:gd name="T91" fmla="*/ 5852 h 38"/>
                <a:gd name="T92" fmla="+- 0 8936 8482"/>
                <a:gd name="T93" fmla="*/ T92 w 517"/>
                <a:gd name="T94" fmla="+- 0 5856 5851"/>
                <a:gd name="T95" fmla="*/ 5856 h 38"/>
                <a:gd name="T96" fmla="+- 0 8928 8482"/>
                <a:gd name="T97" fmla="*/ T96 w 517"/>
                <a:gd name="T98" fmla="+- 0 5862 5851"/>
                <a:gd name="T99" fmla="*/ 5862 h 38"/>
                <a:gd name="T100" fmla="+- 0 8925 8482"/>
                <a:gd name="T101" fmla="*/ T100 w 517"/>
                <a:gd name="T102" fmla="+- 0 5870 5851"/>
                <a:gd name="T103" fmla="*/ 5870 h 38"/>
                <a:gd name="T104" fmla="+- 0 8928 8482"/>
                <a:gd name="T105" fmla="*/ T104 w 517"/>
                <a:gd name="T106" fmla="+- 0 5877 5851"/>
                <a:gd name="T107" fmla="*/ 5877 h 38"/>
                <a:gd name="T108" fmla="+- 0 8936 8482"/>
                <a:gd name="T109" fmla="*/ T108 w 517"/>
                <a:gd name="T110" fmla="+- 0 5883 5851"/>
                <a:gd name="T111" fmla="*/ 5883 h 38"/>
                <a:gd name="T112" fmla="+- 0 8948 8482"/>
                <a:gd name="T113" fmla="*/ T112 w 517"/>
                <a:gd name="T114" fmla="+- 0 5887 5851"/>
                <a:gd name="T115" fmla="*/ 5887 h 38"/>
                <a:gd name="T116" fmla="+- 0 8962 8482"/>
                <a:gd name="T117" fmla="*/ T116 w 517"/>
                <a:gd name="T118" fmla="+- 0 5888 5851"/>
                <a:gd name="T119" fmla="*/ 5888 h 38"/>
                <a:gd name="T120" fmla="+- 0 8976 8482"/>
                <a:gd name="T121" fmla="*/ T120 w 517"/>
                <a:gd name="T122" fmla="+- 0 5887 5851"/>
                <a:gd name="T123" fmla="*/ 5887 h 38"/>
                <a:gd name="T124" fmla="+- 0 8988 8482"/>
                <a:gd name="T125" fmla="*/ T124 w 517"/>
                <a:gd name="T126" fmla="+- 0 5883 5851"/>
                <a:gd name="T127" fmla="*/ 5883 h 38"/>
                <a:gd name="T128" fmla="+- 0 8996 8482"/>
                <a:gd name="T129" fmla="*/ T128 w 517"/>
                <a:gd name="T130" fmla="+- 0 5877 5851"/>
                <a:gd name="T131" fmla="*/ 5877 h 38"/>
                <a:gd name="T132" fmla="+- 0 8999 8482"/>
                <a:gd name="T133" fmla="*/ T132 w 517"/>
                <a:gd name="T134" fmla="+- 0 5870 5851"/>
                <a:gd name="T135" fmla="*/ 5870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517" h="38">
                  <a:moveTo>
                    <a:pt x="74" y="19"/>
                  </a:moveTo>
                  <a:lnTo>
                    <a:pt x="71" y="11"/>
                  </a:lnTo>
                  <a:lnTo>
                    <a:pt x="63" y="5"/>
                  </a:lnTo>
                  <a:lnTo>
                    <a:pt x="52" y="1"/>
                  </a:lnTo>
                  <a:lnTo>
                    <a:pt x="37" y="0"/>
                  </a:lnTo>
                  <a:lnTo>
                    <a:pt x="23" y="1"/>
                  </a:lnTo>
                  <a:lnTo>
                    <a:pt x="11" y="5"/>
                  </a:lnTo>
                  <a:lnTo>
                    <a:pt x="3" y="11"/>
                  </a:lnTo>
                  <a:lnTo>
                    <a:pt x="0" y="19"/>
                  </a:lnTo>
                  <a:lnTo>
                    <a:pt x="3" y="26"/>
                  </a:lnTo>
                  <a:lnTo>
                    <a:pt x="11" y="32"/>
                  </a:lnTo>
                  <a:lnTo>
                    <a:pt x="23" y="36"/>
                  </a:lnTo>
                  <a:lnTo>
                    <a:pt x="37" y="37"/>
                  </a:lnTo>
                  <a:lnTo>
                    <a:pt x="52" y="36"/>
                  </a:lnTo>
                  <a:lnTo>
                    <a:pt x="63" y="32"/>
                  </a:lnTo>
                  <a:lnTo>
                    <a:pt x="71" y="26"/>
                  </a:lnTo>
                  <a:lnTo>
                    <a:pt x="74" y="19"/>
                  </a:lnTo>
                  <a:moveTo>
                    <a:pt x="517" y="19"/>
                  </a:moveTo>
                  <a:lnTo>
                    <a:pt x="514" y="11"/>
                  </a:lnTo>
                  <a:lnTo>
                    <a:pt x="506" y="5"/>
                  </a:lnTo>
                  <a:lnTo>
                    <a:pt x="494" y="1"/>
                  </a:lnTo>
                  <a:lnTo>
                    <a:pt x="480" y="0"/>
                  </a:lnTo>
                  <a:lnTo>
                    <a:pt x="466" y="1"/>
                  </a:lnTo>
                  <a:lnTo>
                    <a:pt x="454" y="5"/>
                  </a:lnTo>
                  <a:lnTo>
                    <a:pt x="446" y="11"/>
                  </a:lnTo>
                  <a:lnTo>
                    <a:pt x="443" y="19"/>
                  </a:lnTo>
                  <a:lnTo>
                    <a:pt x="446" y="26"/>
                  </a:lnTo>
                  <a:lnTo>
                    <a:pt x="454" y="32"/>
                  </a:lnTo>
                  <a:lnTo>
                    <a:pt x="466" y="36"/>
                  </a:lnTo>
                  <a:lnTo>
                    <a:pt x="480" y="37"/>
                  </a:lnTo>
                  <a:lnTo>
                    <a:pt x="494" y="36"/>
                  </a:lnTo>
                  <a:lnTo>
                    <a:pt x="506" y="32"/>
                  </a:lnTo>
                  <a:lnTo>
                    <a:pt x="514" y="26"/>
                  </a:lnTo>
                  <a:lnTo>
                    <a:pt x="517" y="19"/>
                  </a:lnTo>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pic>
          <p:nvPicPr>
            <p:cNvPr id="1030" name="Picture 6">
              <a:extLst>
                <a:ext uri="{FF2B5EF4-FFF2-40B4-BE49-F238E27FC236}">
                  <a16:creationId xmlns:a16="http://schemas.microsoft.com/office/drawing/2014/main" id="{5FE52838-9DFC-4C3F-8D65-B8710D345A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2" y="5775"/>
              <a:ext cx="27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7">
              <a:extLst>
                <a:ext uri="{FF2B5EF4-FFF2-40B4-BE49-F238E27FC236}">
                  <a16:creationId xmlns:a16="http://schemas.microsoft.com/office/drawing/2014/main" id="{33A0CB67-541F-4A18-B6DF-C738D82072BA}"/>
                </a:ext>
              </a:extLst>
            </p:cNvPr>
            <p:cNvSpPr>
              <a:spLocks noChangeShapeType="1"/>
            </p:cNvSpPr>
            <p:nvPr/>
          </p:nvSpPr>
          <p:spPr bwMode="auto">
            <a:xfrm>
              <a:off x="8352" y="6073"/>
              <a:ext cx="770" cy="0"/>
            </a:xfrm>
            <a:prstGeom prst="line">
              <a:avLst/>
            </a:prstGeom>
            <a:noFill/>
            <a:ln w="19977">
              <a:solidFill>
                <a:srgbClr val="79B8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800"/>
            </a:p>
          </p:txBody>
        </p:sp>
      </p:grpSp>
      <p:sp>
        <p:nvSpPr>
          <p:cNvPr id="27" name="Rectangle 12">
            <a:extLst>
              <a:ext uri="{FF2B5EF4-FFF2-40B4-BE49-F238E27FC236}">
                <a16:creationId xmlns:a16="http://schemas.microsoft.com/office/drawing/2014/main" id="{0FF36BA7-FE5F-4A14-ACF1-515472EB49A5}"/>
              </a:ext>
            </a:extLst>
          </p:cNvPr>
          <p:cNvSpPr>
            <a:spLocks noChangeArrowheads="1"/>
          </p:cNvSpPr>
          <p:nvPr/>
        </p:nvSpPr>
        <p:spPr bwMode="auto">
          <a:xfrm>
            <a:off x="4870991" y="4883537"/>
            <a:ext cx="6858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grpSp>
        <p:nvGrpSpPr>
          <p:cNvPr id="28" name="Group 8">
            <a:extLst>
              <a:ext uri="{FF2B5EF4-FFF2-40B4-BE49-F238E27FC236}">
                <a16:creationId xmlns:a16="http://schemas.microsoft.com/office/drawing/2014/main" id="{D594025E-91A1-4A54-AAC5-926D59E310C7}"/>
              </a:ext>
            </a:extLst>
          </p:cNvPr>
          <p:cNvGrpSpPr>
            <a:grpSpLocks/>
          </p:cNvGrpSpPr>
          <p:nvPr/>
        </p:nvGrpSpPr>
        <p:grpSpPr bwMode="auto">
          <a:xfrm>
            <a:off x="4870991" y="5056661"/>
            <a:ext cx="290513" cy="283369"/>
            <a:chOff x="0" y="0"/>
            <a:chExt cx="609" cy="595"/>
          </a:xfrm>
        </p:grpSpPr>
        <p:sp>
          <p:nvSpPr>
            <p:cNvPr id="29" name="Freeform 11">
              <a:extLst>
                <a:ext uri="{FF2B5EF4-FFF2-40B4-BE49-F238E27FC236}">
                  <a16:creationId xmlns:a16="http://schemas.microsoft.com/office/drawing/2014/main" id="{326A9AD1-5F22-49F6-B822-E0CEB6A9C0C1}"/>
                </a:ext>
              </a:extLst>
            </p:cNvPr>
            <p:cNvSpPr>
              <a:spLocks/>
            </p:cNvSpPr>
            <p:nvPr/>
          </p:nvSpPr>
          <p:spPr bwMode="auto">
            <a:xfrm>
              <a:off x="397" y="0"/>
              <a:ext cx="85" cy="132"/>
            </a:xfrm>
            <a:custGeom>
              <a:avLst/>
              <a:gdLst>
                <a:gd name="T0" fmla="+- 0 474 397"/>
                <a:gd name="T1" fmla="*/ T0 w 85"/>
                <a:gd name="T2" fmla="*/ 0 h 132"/>
                <a:gd name="T3" fmla="+- 0 404 397"/>
                <a:gd name="T4" fmla="*/ T3 w 85"/>
                <a:gd name="T5" fmla="*/ 0 h 132"/>
                <a:gd name="T6" fmla="+- 0 397 397"/>
                <a:gd name="T7" fmla="*/ T6 w 85"/>
                <a:gd name="T8" fmla="*/ 7 h 132"/>
                <a:gd name="T9" fmla="+- 0 397 397"/>
                <a:gd name="T10" fmla="*/ T9 w 85"/>
                <a:gd name="T11" fmla="*/ 47 h 132"/>
                <a:gd name="T12" fmla="+- 0 481 397"/>
                <a:gd name="T13" fmla="*/ T12 w 85"/>
                <a:gd name="T14" fmla="*/ 132 h 132"/>
                <a:gd name="T15" fmla="+- 0 481 397"/>
                <a:gd name="T16" fmla="*/ T15 w 85"/>
                <a:gd name="T17" fmla="*/ 7 h 132"/>
                <a:gd name="T18" fmla="+- 0 474 397"/>
                <a:gd name="T19" fmla="*/ T18 w 85"/>
                <a:gd name="T20" fmla="*/ 0 h 132"/>
              </a:gdLst>
              <a:ahLst/>
              <a:cxnLst>
                <a:cxn ang="0">
                  <a:pos x="T1" y="T2"/>
                </a:cxn>
                <a:cxn ang="0">
                  <a:pos x="T4" y="T5"/>
                </a:cxn>
                <a:cxn ang="0">
                  <a:pos x="T7" y="T8"/>
                </a:cxn>
                <a:cxn ang="0">
                  <a:pos x="T10" y="T11"/>
                </a:cxn>
                <a:cxn ang="0">
                  <a:pos x="T13" y="T14"/>
                </a:cxn>
                <a:cxn ang="0">
                  <a:pos x="T16" y="T17"/>
                </a:cxn>
                <a:cxn ang="0">
                  <a:pos x="T19" y="T20"/>
                </a:cxn>
              </a:cxnLst>
              <a:rect l="0" t="0" r="r" b="b"/>
              <a:pathLst>
                <a:path w="85" h="132">
                  <a:moveTo>
                    <a:pt x="77" y="0"/>
                  </a:moveTo>
                  <a:lnTo>
                    <a:pt x="7" y="0"/>
                  </a:lnTo>
                  <a:lnTo>
                    <a:pt x="0" y="7"/>
                  </a:lnTo>
                  <a:lnTo>
                    <a:pt x="0" y="47"/>
                  </a:lnTo>
                  <a:lnTo>
                    <a:pt x="84" y="132"/>
                  </a:lnTo>
                  <a:lnTo>
                    <a:pt x="84" y="7"/>
                  </a:lnTo>
                  <a:lnTo>
                    <a:pt x="77"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30" name="AutoShape 10">
              <a:extLst>
                <a:ext uri="{FF2B5EF4-FFF2-40B4-BE49-F238E27FC236}">
                  <a16:creationId xmlns:a16="http://schemas.microsoft.com/office/drawing/2014/main" id="{5A1E2FBA-46BF-4BAF-A622-EE6A426AC2EB}"/>
                </a:ext>
              </a:extLst>
            </p:cNvPr>
            <p:cNvSpPr>
              <a:spLocks/>
            </p:cNvSpPr>
            <p:nvPr/>
          </p:nvSpPr>
          <p:spPr bwMode="auto">
            <a:xfrm>
              <a:off x="76" y="154"/>
              <a:ext cx="457" cy="442"/>
            </a:xfrm>
            <a:custGeom>
              <a:avLst/>
              <a:gdLst>
                <a:gd name="T0" fmla="+- 0 303 76"/>
                <a:gd name="T1" fmla="*/ T0 w 457"/>
                <a:gd name="T2" fmla="+- 0 154 154"/>
                <a:gd name="T3" fmla="*/ 154 h 442"/>
                <a:gd name="T4" fmla="+- 0 76 76"/>
                <a:gd name="T5" fmla="*/ T4 w 457"/>
                <a:gd name="T6" fmla="+- 0 380 154"/>
                <a:gd name="T7" fmla="*/ 380 h 442"/>
                <a:gd name="T8" fmla="+- 0 76 76"/>
                <a:gd name="T9" fmla="*/ T8 w 457"/>
                <a:gd name="T10" fmla="+- 0 595 154"/>
                <a:gd name="T11" fmla="*/ 595 h 442"/>
                <a:gd name="T12" fmla="+- 0 251 76"/>
                <a:gd name="T13" fmla="*/ T12 w 457"/>
                <a:gd name="T14" fmla="+- 0 595 154"/>
                <a:gd name="T15" fmla="*/ 595 h 442"/>
                <a:gd name="T16" fmla="+- 0 251 76"/>
                <a:gd name="T17" fmla="*/ T16 w 457"/>
                <a:gd name="T18" fmla="+- 0 420 154"/>
                <a:gd name="T19" fmla="*/ 420 h 442"/>
                <a:gd name="T20" fmla="+- 0 256 76"/>
                <a:gd name="T21" fmla="*/ T20 w 457"/>
                <a:gd name="T22" fmla="+- 0 415 154"/>
                <a:gd name="T23" fmla="*/ 415 h 442"/>
                <a:gd name="T24" fmla="+- 0 533 76"/>
                <a:gd name="T25" fmla="*/ T24 w 457"/>
                <a:gd name="T26" fmla="+- 0 415 154"/>
                <a:gd name="T27" fmla="*/ 415 h 442"/>
                <a:gd name="T28" fmla="+- 0 533 76"/>
                <a:gd name="T29" fmla="*/ T28 w 457"/>
                <a:gd name="T30" fmla="+- 0 380 154"/>
                <a:gd name="T31" fmla="*/ 380 h 442"/>
                <a:gd name="T32" fmla="+- 0 303 76"/>
                <a:gd name="T33" fmla="*/ T32 w 457"/>
                <a:gd name="T34" fmla="+- 0 154 154"/>
                <a:gd name="T35" fmla="*/ 154 h 442"/>
                <a:gd name="T36" fmla="+- 0 533 76"/>
                <a:gd name="T37" fmla="*/ T36 w 457"/>
                <a:gd name="T38" fmla="+- 0 415 154"/>
                <a:gd name="T39" fmla="*/ 415 h 442"/>
                <a:gd name="T40" fmla="+- 0 350 76"/>
                <a:gd name="T41" fmla="*/ T40 w 457"/>
                <a:gd name="T42" fmla="+- 0 415 154"/>
                <a:gd name="T43" fmla="*/ 415 h 442"/>
                <a:gd name="T44" fmla="+- 0 356 76"/>
                <a:gd name="T45" fmla="*/ T44 w 457"/>
                <a:gd name="T46" fmla="+- 0 420 154"/>
                <a:gd name="T47" fmla="*/ 420 h 442"/>
                <a:gd name="T48" fmla="+- 0 356 76"/>
                <a:gd name="T49" fmla="*/ T48 w 457"/>
                <a:gd name="T50" fmla="+- 0 595 154"/>
                <a:gd name="T51" fmla="*/ 595 h 442"/>
                <a:gd name="T52" fmla="+- 0 533 76"/>
                <a:gd name="T53" fmla="*/ T52 w 457"/>
                <a:gd name="T54" fmla="+- 0 595 154"/>
                <a:gd name="T55" fmla="*/ 595 h 442"/>
                <a:gd name="T56" fmla="+- 0 533 76"/>
                <a:gd name="T57" fmla="*/ T56 w 457"/>
                <a:gd name="T58" fmla="+- 0 415 154"/>
                <a:gd name="T59" fmla="*/ 415 h 4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457" h="442">
                  <a:moveTo>
                    <a:pt x="227" y="0"/>
                  </a:moveTo>
                  <a:lnTo>
                    <a:pt x="0" y="226"/>
                  </a:lnTo>
                  <a:lnTo>
                    <a:pt x="0" y="441"/>
                  </a:lnTo>
                  <a:lnTo>
                    <a:pt x="175" y="441"/>
                  </a:lnTo>
                  <a:lnTo>
                    <a:pt x="175" y="266"/>
                  </a:lnTo>
                  <a:lnTo>
                    <a:pt x="180" y="261"/>
                  </a:lnTo>
                  <a:lnTo>
                    <a:pt x="457" y="261"/>
                  </a:lnTo>
                  <a:lnTo>
                    <a:pt x="457" y="226"/>
                  </a:lnTo>
                  <a:lnTo>
                    <a:pt x="227" y="0"/>
                  </a:lnTo>
                  <a:close/>
                  <a:moveTo>
                    <a:pt x="457" y="261"/>
                  </a:moveTo>
                  <a:lnTo>
                    <a:pt x="274" y="261"/>
                  </a:lnTo>
                  <a:lnTo>
                    <a:pt x="280" y="266"/>
                  </a:lnTo>
                  <a:lnTo>
                    <a:pt x="280" y="441"/>
                  </a:lnTo>
                  <a:lnTo>
                    <a:pt x="457" y="441"/>
                  </a:lnTo>
                  <a:lnTo>
                    <a:pt x="457" y="261"/>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31" name="AutoShape 9">
              <a:extLst>
                <a:ext uri="{FF2B5EF4-FFF2-40B4-BE49-F238E27FC236}">
                  <a16:creationId xmlns:a16="http://schemas.microsoft.com/office/drawing/2014/main" id="{09C05B1B-0E3B-4AE1-8498-4408B67831AE}"/>
                </a:ext>
              </a:extLst>
            </p:cNvPr>
            <p:cNvSpPr>
              <a:spLocks/>
            </p:cNvSpPr>
            <p:nvPr/>
          </p:nvSpPr>
          <p:spPr bwMode="auto">
            <a:xfrm>
              <a:off x="0" y="4"/>
              <a:ext cx="609" cy="349"/>
            </a:xfrm>
            <a:custGeom>
              <a:avLst/>
              <a:gdLst>
                <a:gd name="T0" fmla="*/ 387 w 609"/>
                <a:gd name="T1" fmla="+- 0 89 4"/>
                <a:gd name="T2" fmla="*/ 89 h 349"/>
                <a:gd name="T3" fmla="*/ 302 w 609"/>
                <a:gd name="T4" fmla="+- 0 89 4"/>
                <a:gd name="T5" fmla="*/ 89 h 349"/>
                <a:gd name="T6" fmla="*/ 566 w 609"/>
                <a:gd name="T7" fmla="+- 0 353 4"/>
                <a:gd name="T8" fmla="*/ 353 h 349"/>
                <a:gd name="T9" fmla="*/ 608 w 609"/>
                <a:gd name="T10" fmla="+- 0 311 4"/>
                <a:gd name="T11" fmla="*/ 311 h 349"/>
                <a:gd name="T12" fmla="*/ 387 w 609"/>
                <a:gd name="T13" fmla="+- 0 89 4"/>
                <a:gd name="T14" fmla="*/ 89 h 349"/>
                <a:gd name="T15" fmla="*/ 302 w 609"/>
                <a:gd name="T16" fmla="+- 0 4 4"/>
                <a:gd name="T17" fmla="*/ 4 h 349"/>
                <a:gd name="T18" fmla="*/ 302 w 609"/>
                <a:gd name="T19" fmla="+- 0 4 4"/>
                <a:gd name="T20" fmla="*/ 4 h 349"/>
                <a:gd name="T21" fmla="*/ 0 w 609"/>
                <a:gd name="T22" fmla="+- 0 306 4"/>
                <a:gd name="T23" fmla="*/ 306 h 349"/>
                <a:gd name="T24" fmla="*/ 42 w 609"/>
                <a:gd name="T25" fmla="+- 0 349 4"/>
                <a:gd name="T26" fmla="*/ 349 h 349"/>
                <a:gd name="T27" fmla="*/ 302 w 609"/>
                <a:gd name="T28" fmla="+- 0 89 4"/>
                <a:gd name="T29" fmla="*/ 89 h 349"/>
                <a:gd name="T30" fmla="*/ 387 w 609"/>
                <a:gd name="T31" fmla="+- 0 89 4"/>
                <a:gd name="T32" fmla="*/ 89 h 349"/>
                <a:gd name="T33" fmla="*/ 302 w 609"/>
                <a:gd name="T34" fmla="+- 0 4 4"/>
                <a:gd name="T35" fmla="*/ 4 h 34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Lst>
              <a:rect l="0" t="0" r="r" b="b"/>
              <a:pathLst>
                <a:path w="609" h="349">
                  <a:moveTo>
                    <a:pt x="387" y="85"/>
                  </a:moveTo>
                  <a:lnTo>
                    <a:pt x="302" y="85"/>
                  </a:lnTo>
                  <a:lnTo>
                    <a:pt x="566" y="349"/>
                  </a:lnTo>
                  <a:lnTo>
                    <a:pt x="608" y="307"/>
                  </a:lnTo>
                  <a:lnTo>
                    <a:pt x="387" y="85"/>
                  </a:lnTo>
                  <a:close/>
                  <a:moveTo>
                    <a:pt x="302" y="0"/>
                  </a:moveTo>
                  <a:lnTo>
                    <a:pt x="302" y="0"/>
                  </a:lnTo>
                  <a:lnTo>
                    <a:pt x="0" y="302"/>
                  </a:lnTo>
                  <a:lnTo>
                    <a:pt x="42" y="345"/>
                  </a:lnTo>
                  <a:lnTo>
                    <a:pt x="302" y="85"/>
                  </a:lnTo>
                  <a:lnTo>
                    <a:pt x="387" y="85"/>
                  </a:lnTo>
                  <a:lnTo>
                    <a:pt x="302"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683634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11D23-DC5A-4E2A-89A1-530F3DF54859}"/>
              </a:ext>
            </a:extLst>
          </p:cNvPr>
          <p:cNvSpPr>
            <a:spLocks noGrp="1"/>
          </p:cNvSpPr>
          <p:nvPr>
            <p:ph type="title"/>
          </p:nvPr>
        </p:nvSpPr>
        <p:spPr/>
        <p:txBody>
          <a:bodyPr>
            <a:normAutofit/>
          </a:bodyPr>
          <a:lstStyle/>
          <a:p>
            <a:r>
              <a:rPr lang="en-US" dirty="0"/>
              <a:t>Balance Sheet</a:t>
            </a:r>
          </a:p>
        </p:txBody>
      </p:sp>
      <p:graphicFrame>
        <p:nvGraphicFramePr>
          <p:cNvPr id="4" name="Content Placeholder 3">
            <a:extLst>
              <a:ext uri="{FF2B5EF4-FFF2-40B4-BE49-F238E27FC236}">
                <a16:creationId xmlns:a16="http://schemas.microsoft.com/office/drawing/2014/main" id="{33EA769D-3DE9-4554-BA11-B6CDAD856F02}"/>
              </a:ext>
            </a:extLst>
          </p:cNvPr>
          <p:cNvGraphicFramePr>
            <a:graphicFrameLocks/>
          </p:cNvGraphicFramePr>
          <p:nvPr/>
        </p:nvGraphicFramePr>
        <p:xfrm>
          <a:off x="1338599" y="1793393"/>
          <a:ext cx="3027301" cy="3680460"/>
        </p:xfrm>
        <a:graphic>
          <a:graphicData uri="http://schemas.openxmlformats.org/drawingml/2006/table">
            <a:tbl>
              <a:tblPr firstRow="1" bandRow="1">
                <a:tableStyleId>{0E3FDE45-AF77-4B5C-9715-49D594BDF05E}</a:tableStyleId>
              </a:tblPr>
              <a:tblGrid>
                <a:gridCol w="827723">
                  <a:extLst>
                    <a:ext uri="{9D8B030D-6E8A-4147-A177-3AD203B41FA5}">
                      <a16:colId xmlns:a16="http://schemas.microsoft.com/office/drawing/2014/main" val="1216457837"/>
                    </a:ext>
                  </a:extLst>
                </a:gridCol>
                <a:gridCol w="1597412">
                  <a:extLst>
                    <a:ext uri="{9D8B030D-6E8A-4147-A177-3AD203B41FA5}">
                      <a16:colId xmlns:a16="http://schemas.microsoft.com/office/drawing/2014/main" val="3592950322"/>
                    </a:ext>
                  </a:extLst>
                </a:gridCol>
                <a:gridCol w="602166">
                  <a:extLst>
                    <a:ext uri="{9D8B030D-6E8A-4147-A177-3AD203B41FA5}">
                      <a16:colId xmlns:a16="http://schemas.microsoft.com/office/drawing/2014/main" val="1725406059"/>
                    </a:ext>
                  </a:extLst>
                </a:gridCol>
              </a:tblGrid>
              <a:tr h="251460">
                <a:tc gridSpan="3">
                  <a:txBody>
                    <a:bodyPr/>
                    <a:lstStyle/>
                    <a:p>
                      <a:pPr algn="ctr"/>
                      <a:r>
                        <a:rPr lang="en-US" sz="1200" dirty="0">
                          <a:solidFill>
                            <a:schemeClr val="accent2"/>
                          </a:solidFill>
                        </a:rPr>
                        <a:t>Assets</a:t>
                      </a:r>
                    </a:p>
                  </a:txBody>
                  <a:tcPr marL="68580" marR="68580"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17844801"/>
                  </a:ext>
                </a:extLst>
              </a:tr>
              <a:tr h="205740">
                <a:tc>
                  <a:txBody>
                    <a:bodyPr/>
                    <a:lstStyle/>
                    <a:p>
                      <a:endParaRPr lang="en-US" sz="900" dirty="0"/>
                    </a:p>
                  </a:txBody>
                  <a:tcPr marL="68580" marR="68580" marT="34290" marB="34290">
                    <a:noFill/>
                  </a:tcPr>
                </a:tc>
                <a:tc>
                  <a:txBody>
                    <a:bodyPr/>
                    <a:lstStyle/>
                    <a:p>
                      <a:r>
                        <a:rPr lang="en-US" sz="900" b="1" dirty="0"/>
                        <a:t>Current Assets</a:t>
                      </a:r>
                    </a:p>
                  </a:txBody>
                  <a:tcPr marL="68580" marR="68580" marT="34290" marB="34290">
                    <a:noFill/>
                  </a:tcPr>
                </a:tc>
                <a:tc>
                  <a:txBody>
                    <a:bodyPr/>
                    <a:lstStyle/>
                    <a:p>
                      <a:endParaRPr lang="en-US" sz="900" b="0" dirty="0"/>
                    </a:p>
                  </a:txBody>
                  <a:tcPr marL="68580" marR="68580" marT="34290" marB="34290">
                    <a:noFill/>
                  </a:tcPr>
                </a:tc>
                <a:extLst>
                  <a:ext uri="{0D108BD9-81ED-4DB2-BD59-A6C34878D82A}">
                    <a16:rowId xmlns:a16="http://schemas.microsoft.com/office/drawing/2014/main" val="3560234630"/>
                  </a:ext>
                </a:extLst>
              </a:tr>
              <a:tr h="205740">
                <a:tc>
                  <a:txBody>
                    <a:bodyPr/>
                    <a:lstStyle/>
                    <a:p>
                      <a:r>
                        <a:rPr lang="en-US" sz="900" dirty="0"/>
                        <a:t>1</a:t>
                      </a:r>
                    </a:p>
                  </a:txBody>
                  <a:tcPr marL="68580" marR="68580" marT="34290" marB="34290">
                    <a:noFill/>
                  </a:tcPr>
                </a:tc>
                <a:tc>
                  <a:txBody>
                    <a:bodyPr/>
                    <a:lstStyle/>
                    <a:p>
                      <a:pPr lvl="1"/>
                      <a:r>
                        <a:rPr lang="en-US" sz="900" b="0" dirty="0"/>
                        <a:t>Cash</a:t>
                      </a:r>
                    </a:p>
                  </a:txBody>
                  <a:tcPr marL="68580" marR="68580" marT="34290" marB="34290">
                    <a:noFill/>
                  </a:tcPr>
                </a:tc>
                <a:tc>
                  <a:txBody>
                    <a:bodyPr/>
                    <a:lstStyle/>
                    <a:p>
                      <a:r>
                        <a:rPr lang="en-US" sz="900" b="0" dirty="0"/>
                        <a:t>1,000</a:t>
                      </a:r>
                    </a:p>
                  </a:txBody>
                  <a:tcPr marL="68580" marR="68580" marT="34290" marB="34290">
                    <a:noFill/>
                  </a:tcPr>
                </a:tc>
                <a:extLst>
                  <a:ext uri="{0D108BD9-81ED-4DB2-BD59-A6C34878D82A}">
                    <a16:rowId xmlns:a16="http://schemas.microsoft.com/office/drawing/2014/main" val="2851649122"/>
                  </a:ext>
                </a:extLst>
              </a:tr>
              <a:tr h="205740">
                <a:tc>
                  <a:txBody>
                    <a:bodyPr/>
                    <a:lstStyle/>
                    <a:p>
                      <a:r>
                        <a:rPr lang="en-US" sz="900" dirty="0"/>
                        <a:t>2</a:t>
                      </a:r>
                    </a:p>
                  </a:txBody>
                  <a:tcPr marL="68580" marR="68580" marT="34290" marB="34290">
                    <a:noFill/>
                  </a:tcPr>
                </a:tc>
                <a:tc>
                  <a:txBody>
                    <a:bodyPr/>
                    <a:lstStyle/>
                    <a:p>
                      <a:pPr lvl="1"/>
                      <a:r>
                        <a:rPr lang="en-US" sz="900" b="0" dirty="0"/>
                        <a:t>Accounts Receivable</a:t>
                      </a:r>
                    </a:p>
                  </a:txBody>
                  <a:tcPr marL="68580" marR="68580" marT="34290" marB="34290">
                    <a:noFill/>
                  </a:tcPr>
                </a:tc>
                <a:tc>
                  <a:txBody>
                    <a:bodyPr/>
                    <a:lstStyle/>
                    <a:p>
                      <a:r>
                        <a:rPr lang="en-US" sz="900" b="0" u="none" dirty="0"/>
                        <a:t>5,000</a:t>
                      </a:r>
                    </a:p>
                  </a:txBody>
                  <a:tcPr marL="68580" marR="68580" marT="34290" marB="34290">
                    <a:noFill/>
                  </a:tcPr>
                </a:tc>
                <a:extLst>
                  <a:ext uri="{0D108BD9-81ED-4DB2-BD59-A6C34878D82A}">
                    <a16:rowId xmlns:a16="http://schemas.microsoft.com/office/drawing/2014/main" val="1778876801"/>
                  </a:ext>
                </a:extLst>
              </a:tr>
              <a:tr h="205740">
                <a:tc>
                  <a:txBody>
                    <a:bodyPr/>
                    <a:lstStyle/>
                    <a:p>
                      <a:r>
                        <a:rPr lang="en-US" sz="900" dirty="0"/>
                        <a:t>3</a:t>
                      </a:r>
                    </a:p>
                  </a:txBody>
                  <a:tcPr marL="68580" marR="68580" marT="34290" marB="34290">
                    <a:noFill/>
                  </a:tcPr>
                </a:tc>
                <a:tc>
                  <a:txBody>
                    <a:bodyPr/>
                    <a:lstStyle/>
                    <a:p>
                      <a:pPr lvl="1"/>
                      <a:r>
                        <a:rPr lang="en-US" sz="900" b="0" dirty="0"/>
                        <a:t>Inventory</a:t>
                      </a:r>
                    </a:p>
                  </a:txBody>
                  <a:tcPr marL="68580" marR="68580" marT="34290" marB="34290">
                    <a:noFill/>
                  </a:tcPr>
                </a:tc>
                <a:tc>
                  <a:txBody>
                    <a:bodyPr/>
                    <a:lstStyle/>
                    <a:p>
                      <a:r>
                        <a:rPr lang="en-US" sz="900" b="0" dirty="0"/>
                        <a:t>5,000</a:t>
                      </a:r>
                    </a:p>
                  </a:txBody>
                  <a:tcPr marL="68580" marR="68580" marT="34290" marB="34290">
                    <a:noFill/>
                  </a:tcPr>
                </a:tc>
                <a:extLst>
                  <a:ext uri="{0D108BD9-81ED-4DB2-BD59-A6C34878D82A}">
                    <a16:rowId xmlns:a16="http://schemas.microsoft.com/office/drawing/2014/main" val="1781357169"/>
                  </a:ext>
                </a:extLst>
              </a:tr>
              <a:tr h="205740">
                <a:tc>
                  <a:txBody>
                    <a:bodyPr/>
                    <a:lstStyle/>
                    <a:p>
                      <a:r>
                        <a:rPr lang="en-US" sz="900" dirty="0"/>
                        <a:t>4</a:t>
                      </a:r>
                    </a:p>
                  </a:txBody>
                  <a:tcPr marL="68580" marR="68580" marT="34290" marB="34290">
                    <a:noFill/>
                  </a:tcPr>
                </a:tc>
                <a:tc>
                  <a:txBody>
                    <a:bodyPr/>
                    <a:lstStyle/>
                    <a:p>
                      <a:pPr lvl="1"/>
                      <a:r>
                        <a:rPr lang="en-US" sz="900" b="0" dirty="0"/>
                        <a:t>Other Current Assets</a:t>
                      </a:r>
                    </a:p>
                  </a:txBody>
                  <a:tcPr marL="68580" marR="68580" marT="34290" marB="34290">
                    <a:noFill/>
                  </a:tcPr>
                </a:tc>
                <a:tc>
                  <a:txBody>
                    <a:bodyPr/>
                    <a:lstStyle/>
                    <a:p>
                      <a:r>
                        <a:rPr lang="en-US" sz="900" b="0" dirty="0"/>
                        <a:t>1,000</a:t>
                      </a:r>
                    </a:p>
                  </a:txBody>
                  <a:tcPr marL="68580" marR="68580" marT="34290" marB="34290">
                    <a:noFill/>
                  </a:tcPr>
                </a:tc>
                <a:extLst>
                  <a:ext uri="{0D108BD9-81ED-4DB2-BD59-A6C34878D82A}">
                    <a16:rowId xmlns:a16="http://schemas.microsoft.com/office/drawing/2014/main" val="2282196245"/>
                  </a:ext>
                </a:extLst>
              </a:tr>
              <a:tr h="205740">
                <a:tc>
                  <a:txBody>
                    <a:bodyPr/>
                    <a:lstStyle/>
                    <a:p>
                      <a:r>
                        <a:rPr lang="en-US" sz="900" dirty="0"/>
                        <a:t>5</a:t>
                      </a:r>
                    </a:p>
                  </a:txBody>
                  <a:tcPr marL="68580" marR="68580" marT="34290" marB="34290">
                    <a:noFill/>
                  </a:tcPr>
                </a:tc>
                <a:tc>
                  <a:txBody>
                    <a:bodyPr/>
                    <a:lstStyle/>
                    <a:p>
                      <a:pPr lvl="1"/>
                      <a:r>
                        <a:rPr lang="en-US" sz="900" dirty="0"/>
                        <a:t>Prepaid Expenses</a:t>
                      </a:r>
                    </a:p>
                  </a:txBody>
                  <a:tcPr marL="68580" marR="68580" marT="34290" marB="34290">
                    <a:noFill/>
                  </a:tcPr>
                </a:tc>
                <a:tc>
                  <a:txBody>
                    <a:bodyPr/>
                    <a:lstStyle/>
                    <a:p>
                      <a:r>
                        <a:rPr lang="en-US" sz="900" u="sng" dirty="0"/>
                        <a:t>1,000</a:t>
                      </a:r>
                    </a:p>
                  </a:txBody>
                  <a:tcPr marL="68580" marR="68580" marT="34290" marB="34290">
                    <a:noFill/>
                  </a:tcPr>
                </a:tc>
                <a:extLst>
                  <a:ext uri="{0D108BD9-81ED-4DB2-BD59-A6C34878D82A}">
                    <a16:rowId xmlns:a16="http://schemas.microsoft.com/office/drawing/2014/main" val="2175659613"/>
                  </a:ext>
                </a:extLst>
              </a:tr>
              <a:tr h="342900">
                <a:tc>
                  <a:txBody>
                    <a:bodyPr/>
                    <a:lstStyle/>
                    <a:p>
                      <a:r>
                        <a:rPr lang="en-US" sz="900" dirty="0"/>
                        <a:t>6 </a:t>
                      </a:r>
                    </a:p>
                    <a:p>
                      <a:r>
                        <a:rPr lang="en-US" sz="900" dirty="0"/>
                        <a:t>(1+2+3+4+5)</a:t>
                      </a:r>
                    </a:p>
                  </a:txBody>
                  <a:tcPr marL="68580" marR="68580" marT="34290" marB="34290">
                    <a:solidFill>
                      <a:schemeClr val="accent2">
                        <a:alpha val="20000"/>
                      </a:schemeClr>
                    </a:solidFill>
                  </a:tcPr>
                </a:tc>
                <a:tc>
                  <a:txBody>
                    <a:bodyPr/>
                    <a:lstStyle/>
                    <a:p>
                      <a:r>
                        <a:rPr lang="en-US" sz="900" b="1" dirty="0"/>
                        <a:t>Total Current Assets</a:t>
                      </a:r>
                    </a:p>
                  </a:txBody>
                  <a:tcPr marL="68580" marR="68580" marT="34290" marB="34290">
                    <a:solidFill>
                      <a:schemeClr val="accent2">
                        <a:alpha val="20000"/>
                      </a:schemeClr>
                    </a:solidFill>
                  </a:tcPr>
                </a:tc>
                <a:tc>
                  <a:txBody>
                    <a:bodyPr/>
                    <a:lstStyle/>
                    <a:p>
                      <a:r>
                        <a:rPr lang="en-US" sz="900" dirty="0"/>
                        <a:t>13,000</a:t>
                      </a:r>
                    </a:p>
                  </a:txBody>
                  <a:tcPr marL="68580" marR="68580" marT="34290" marB="34290">
                    <a:solidFill>
                      <a:schemeClr val="accent2">
                        <a:alpha val="20000"/>
                      </a:schemeClr>
                    </a:solidFill>
                  </a:tcPr>
                </a:tc>
                <a:extLst>
                  <a:ext uri="{0D108BD9-81ED-4DB2-BD59-A6C34878D82A}">
                    <a16:rowId xmlns:a16="http://schemas.microsoft.com/office/drawing/2014/main" val="2763530381"/>
                  </a:ext>
                </a:extLst>
              </a:tr>
              <a:tr h="205740">
                <a:tc>
                  <a:txBody>
                    <a:bodyPr/>
                    <a:lstStyle/>
                    <a:p>
                      <a:endParaRPr lang="en-US" sz="900" b="1" dirty="0"/>
                    </a:p>
                  </a:txBody>
                  <a:tcPr marL="68580" marR="68580" marT="34290" marB="34290">
                    <a:noFill/>
                  </a:tcPr>
                </a:tc>
                <a:tc>
                  <a:txBody>
                    <a:bodyPr/>
                    <a:lstStyle/>
                    <a:p>
                      <a:endParaRPr lang="en-US" sz="900" b="1" u="none" dirty="0"/>
                    </a:p>
                  </a:txBody>
                  <a:tcPr marL="68580" marR="68580" marT="34290" marB="34290">
                    <a:noFill/>
                  </a:tcPr>
                </a:tc>
                <a:tc>
                  <a:txBody>
                    <a:bodyPr/>
                    <a:lstStyle/>
                    <a:p>
                      <a:endParaRPr lang="en-US" sz="900" u="none" dirty="0"/>
                    </a:p>
                  </a:txBody>
                  <a:tcPr marL="68580" marR="68580" marT="34290" marB="34290">
                    <a:noFill/>
                  </a:tcPr>
                </a:tc>
                <a:extLst>
                  <a:ext uri="{0D108BD9-81ED-4DB2-BD59-A6C34878D82A}">
                    <a16:rowId xmlns:a16="http://schemas.microsoft.com/office/drawing/2014/main" val="420251125"/>
                  </a:ext>
                </a:extLst>
              </a:tr>
              <a:tr h="205740">
                <a:tc>
                  <a:txBody>
                    <a:bodyPr/>
                    <a:lstStyle/>
                    <a:p>
                      <a:endParaRPr lang="en-US" sz="900" b="1" dirty="0"/>
                    </a:p>
                  </a:txBody>
                  <a:tcPr marL="68580" marR="68580" marT="34290" marB="34290">
                    <a:noFill/>
                  </a:tcPr>
                </a:tc>
                <a:tc>
                  <a:txBody>
                    <a:bodyPr/>
                    <a:lstStyle/>
                    <a:p>
                      <a:r>
                        <a:rPr lang="en-US" sz="900" b="1" u="none" dirty="0"/>
                        <a:t>Non-Current Assets</a:t>
                      </a:r>
                    </a:p>
                  </a:txBody>
                  <a:tcPr marL="68580" marR="68580" marT="34290" marB="34290">
                    <a:noFill/>
                  </a:tcPr>
                </a:tc>
                <a:tc>
                  <a:txBody>
                    <a:bodyPr/>
                    <a:lstStyle/>
                    <a:p>
                      <a:endParaRPr lang="en-US" sz="900" u="none" dirty="0"/>
                    </a:p>
                  </a:txBody>
                  <a:tcPr marL="68580" marR="68580" marT="34290" marB="34290">
                    <a:noFill/>
                  </a:tcPr>
                </a:tc>
                <a:extLst>
                  <a:ext uri="{0D108BD9-81ED-4DB2-BD59-A6C34878D82A}">
                    <a16:rowId xmlns:a16="http://schemas.microsoft.com/office/drawing/2014/main" val="3813116897"/>
                  </a:ext>
                </a:extLst>
              </a:tr>
              <a:tr h="205740">
                <a:tc>
                  <a:txBody>
                    <a:bodyPr/>
                    <a:lstStyle/>
                    <a:p>
                      <a:r>
                        <a:rPr lang="en-US" sz="900" dirty="0"/>
                        <a:t>7</a:t>
                      </a:r>
                    </a:p>
                  </a:txBody>
                  <a:tcPr marL="68580" marR="68580" marT="34290" marB="34290">
                    <a:noFill/>
                  </a:tcPr>
                </a:tc>
                <a:tc>
                  <a:txBody>
                    <a:bodyPr/>
                    <a:lstStyle/>
                    <a:p>
                      <a:pPr lvl="1"/>
                      <a:r>
                        <a:rPr lang="en-US" sz="900" u="none" dirty="0"/>
                        <a:t>Fixed Assets</a:t>
                      </a:r>
                    </a:p>
                  </a:txBody>
                  <a:tcPr marL="68580" marR="68580" marT="34290" marB="34290">
                    <a:noFill/>
                  </a:tcPr>
                </a:tc>
                <a:tc>
                  <a:txBody>
                    <a:bodyPr/>
                    <a:lstStyle/>
                    <a:p>
                      <a:r>
                        <a:rPr lang="en-US" sz="900" u="none" dirty="0"/>
                        <a:t>20,000</a:t>
                      </a:r>
                    </a:p>
                  </a:txBody>
                  <a:tcPr marL="68580" marR="68580" marT="34290" marB="34290">
                    <a:noFill/>
                  </a:tcPr>
                </a:tc>
                <a:extLst>
                  <a:ext uri="{0D108BD9-81ED-4DB2-BD59-A6C34878D82A}">
                    <a16:rowId xmlns:a16="http://schemas.microsoft.com/office/drawing/2014/main" val="2167841244"/>
                  </a:ext>
                </a:extLst>
              </a:tr>
              <a:tr h="342900">
                <a:tc>
                  <a:txBody>
                    <a:bodyPr/>
                    <a:lstStyle/>
                    <a:p>
                      <a:r>
                        <a:rPr lang="en-US" sz="900" dirty="0"/>
                        <a:t>8</a:t>
                      </a:r>
                    </a:p>
                  </a:txBody>
                  <a:tcPr marL="68580" marR="68580" marT="34290" marB="34290">
                    <a:noFill/>
                  </a:tcPr>
                </a:tc>
                <a:tc>
                  <a:txBody>
                    <a:bodyPr/>
                    <a:lstStyle/>
                    <a:p>
                      <a:pPr lvl="1"/>
                      <a:r>
                        <a:rPr lang="en-US" sz="900" b="0" dirty="0"/>
                        <a:t>Other Non Current Assets</a:t>
                      </a:r>
                    </a:p>
                  </a:txBody>
                  <a:tcPr marL="68580" marR="68580" marT="34290" marB="34290">
                    <a:noFill/>
                  </a:tcPr>
                </a:tc>
                <a:tc>
                  <a:txBody>
                    <a:bodyPr/>
                    <a:lstStyle/>
                    <a:p>
                      <a:r>
                        <a:rPr lang="en-US" sz="900" b="0" u="sng" dirty="0"/>
                        <a:t>5,000</a:t>
                      </a:r>
                    </a:p>
                  </a:txBody>
                  <a:tcPr marL="68580" marR="68580" marT="34290" marB="34290">
                    <a:noFill/>
                  </a:tcPr>
                </a:tc>
                <a:extLst>
                  <a:ext uri="{0D108BD9-81ED-4DB2-BD59-A6C34878D82A}">
                    <a16:rowId xmlns:a16="http://schemas.microsoft.com/office/drawing/2014/main" val="1125642645"/>
                  </a:ext>
                </a:extLst>
              </a:tr>
              <a:tr h="205740">
                <a:tc>
                  <a:txBody>
                    <a:bodyPr/>
                    <a:lstStyle/>
                    <a:p>
                      <a:r>
                        <a:rPr lang="en-US" sz="900" dirty="0"/>
                        <a:t>9 (7+8)</a:t>
                      </a:r>
                    </a:p>
                  </a:txBody>
                  <a:tcPr marL="68580" marR="68580" marT="34290" marB="34290">
                    <a:solidFill>
                      <a:schemeClr val="accent2">
                        <a:alpha val="20000"/>
                      </a:schemeClr>
                    </a:solidFill>
                  </a:tcPr>
                </a:tc>
                <a:tc>
                  <a:txBody>
                    <a:bodyPr/>
                    <a:lstStyle/>
                    <a:p>
                      <a:r>
                        <a:rPr lang="en-US" sz="900" b="1" dirty="0"/>
                        <a:t>Total Non-Current Assets</a:t>
                      </a:r>
                    </a:p>
                  </a:txBody>
                  <a:tcPr marL="68580" marR="68580" marT="34290" marB="34290">
                    <a:solidFill>
                      <a:schemeClr val="accent2">
                        <a:alpha val="20000"/>
                      </a:schemeClr>
                    </a:solidFill>
                  </a:tcPr>
                </a:tc>
                <a:tc>
                  <a:txBody>
                    <a:bodyPr/>
                    <a:lstStyle/>
                    <a:p>
                      <a:r>
                        <a:rPr lang="en-US" sz="900" b="1" dirty="0"/>
                        <a:t>25,000</a:t>
                      </a:r>
                    </a:p>
                  </a:txBody>
                  <a:tcPr marL="68580" marR="68580" marT="34290" marB="34290">
                    <a:solidFill>
                      <a:schemeClr val="accent2">
                        <a:alpha val="20000"/>
                      </a:schemeClr>
                    </a:solidFill>
                  </a:tcPr>
                </a:tc>
                <a:extLst>
                  <a:ext uri="{0D108BD9-81ED-4DB2-BD59-A6C34878D82A}">
                    <a16:rowId xmlns:a16="http://schemas.microsoft.com/office/drawing/2014/main" val="3545829213"/>
                  </a:ext>
                </a:extLst>
              </a:tr>
              <a:tr h="205740">
                <a:tc>
                  <a:txBody>
                    <a:bodyPr/>
                    <a:lstStyle/>
                    <a:p>
                      <a:endParaRPr lang="en-US" sz="900" dirty="0"/>
                    </a:p>
                  </a:txBody>
                  <a:tcPr marL="68580" marR="68580" marT="34290" marB="34290">
                    <a:noFill/>
                  </a:tcPr>
                </a:tc>
                <a:tc>
                  <a:txBody>
                    <a:bodyPr/>
                    <a:lstStyle/>
                    <a:p>
                      <a:endParaRPr lang="en-US" sz="900" dirty="0"/>
                    </a:p>
                  </a:txBody>
                  <a:tcPr marL="68580" marR="68580" marT="34290" marB="34290">
                    <a:noFill/>
                  </a:tcPr>
                </a:tc>
                <a:tc>
                  <a:txBody>
                    <a:bodyPr/>
                    <a:lstStyle/>
                    <a:p>
                      <a:endParaRPr lang="en-US" sz="900" u="sng" dirty="0"/>
                    </a:p>
                  </a:txBody>
                  <a:tcPr marL="68580" marR="68580" marT="34290" marB="34290">
                    <a:noFill/>
                  </a:tcPr>
                </a:tc>
                <a:extLst>
                  <a:ext uri="{0D108BD9-81ED-4DB2-BD59-A6C34878D82A}">
                    <a16:rowId xmlns:a16="http://schemas.microsoft.com/office/drawing/2014/main" val="3996277210"/>
                  </a:ext>
                </a:extLst>
              </a:tr>
              <a:tr h="205740">
                <a:tc>
                  <a:txBody>
                    <a:bodyPr/>
                    <a:lstStyle/>
                    <a:p>
                      <a:r>
                        <a:rPr lang="en-US" sz="900" dirty="0"/>
                        <a:t>10 (6+9)</a:t>
                      </a:r>
                    </a:p>
                  </a:txBody>
                  <a:tcPr marL="68580" marR="68580" marT="34290" marB="34290">
                    <a:solidFill>
                      <a:schemeClr val="accent2">
                        <a:alpha val="20000"/>
                      </a:schemeClr>
                    </a:solidFill>
                  </a:tcPr>
                </a:tc>
                <a:tc>
                  <a:txBody>
                    <a:bodyPr/>
                    <a:lstStyle/>
                    <a:p>
                      <a:r>
                        <a:rPr lang="en-US" sz="900" b="1" dirty="0"/>
                        <a:t>Total Assets</a:t>
                      </a:r>
                    </a:p>
                  </a:txBody>
                  <a:tcPr marL="68580" marR="68580" marT="34290" marB="34290">
                    <a:solidFill>
                      <a:schemeClr val="accent2">
                        <a:alpha val="20000"/>
                      </a:schemeClr>
                    </a:solidFill>
                  </a:tcPr>
                </a:tc>
                <a:tc>
                  <a:txBody>
                    <a:bodyPr/>
                    <a:lstStyle/>
                    <a:p>
                      <a:r>
                        <a:rPr lang="en-US" sz="900" b="1" dirty="0"/>
                        <a:t>38,000</a:t>
                      </a:r>
                    </a:p>
                  </a:txBody>
                  <a:tcPr marL="68580" marR="68580" marT="34290" marB="34290">
                    <a:solidFill>
                      <a:schemeClr val="accent2">
                        <a:alpha val="20000"/>
                      </a:schemeClr>
                    </a:solidFill>
                  </a:tcPr>
                </a:tc>
                <a:extLst>
                  <a:ext uri="{0D108BD9-81ED-4DB2-BD59-A6C34878D82A}">
                    <a16:rowId xmlns:a16="http://schemas.microsoft.com/office/drawing/2014/main" val="2407984862"/>
                  </a:ext>
                </a:extLst>
              </a:tr>
            </a:tbl>
          </a:graphicData>
        </a:graphic>
      </p:graphicFrame>
      <p:graphicFrame>
        <p:nvGraphicFramePr>
          <p:cNvPr id="5" name="Content Placeholder 3">
            <a:extLst>
              <a:ext uri="{FF2B5EF4-FFF2-40B4-BE49-F238E27FC236}">
                <a16:creationId xmlns:a16="http://schemas.microsoft.com/office/drawing/2014/main" id="{9918258D-0B57-4F0C-9C7E-5E7F4909680F}"/>
              </a:ext>
            </a:extLst>
          </p:cNvPr>
          <p:cNvGraphicFramePr>
            <a:graphicFrameLocks/>
          </p:cNvGraphicFramePr>
          <p:nvPr/>
        </p:nvGraphicFramePr>
        <p:xfrm>
          <a:off x="4778102" y="1371169"/>
          <a:ext cx="3027300" cy="2308860"/>
        </p:xfrm>
        <a:graphic>
          <a:graphicData uri="http://schemas.openxmlformats.org/drawingml/2006/table">
            <a:tbl>
              <a:tblPr firstRow="1" bandRow="1">
                <a:tableStyleId>{0E3FDE45-AF77-4B5C-9715-49D594BDF05E}</a:tableStyleId>
              </a:tblPr>
              <a:tblGrid>
                <a:gridCol w="588422">
                  <a:extLst>
                    <a:ext uri="{9D8B030D-6E8A-4147-A177-3AD203B41FA5}">
                      <a16:colId xmlns:a16="http://schemas.microsoft.com/office/drawing/2014/main" val="1216457837"/>
                    </a:ext>
                  </a:extLst>
                </a:gridCol>
                <a:gridCol w="1836712">
                  <a:extLst>
                    <a:ext uri="{9D8B030D-6E8A-4147-A177-3AD203B41FA5}">
                      <a16:colId xmlns:a16="http://schemas.microsoft.com/office/drawing/2014/main" val="3592950322"/>
                    </a:ext>
                  </a:extLst>
                </a:gridCol>
                <a:gridCol w="602166">
                  <a:extLst>
                    <a:ext uri="{9D8B030D-6E8A-4147-A177-3AD203B41FA5}">
                      <a16:colId xmlns:a16="http://schemas.microsoft.com/office/drawing/2014/main" val="1725406059"/>
                    </a:ext>
                  </a:extLst>
                </a:gridCol>
              </a:tblGrid>
              <a:tr h="251460">
                <a:tc gridSpan="3">
                  <a:txBody>
                    <a:bodyPr/>
                    <a:lstStyle/>
                    <a:p>
                      <a:pPr algn="ctr"/>
                      <a:r>
                        <a:rPr lang="en-US" sz="1200" dirty="0">
                          <a:solidFill>
                            <a:schemeClr val="accent2"/>
                          </a:solidFill>
                        </a:rPr>
                        <a:t>Liabilities</a:t>
                      </a:r>
                    </a:p>
                  </a:txBody>
                  <a:tcPr marL="68580" marR="68580"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17844801"/>
                  </a:ext>
                </a:extLst>
              </a:tr>
              <a:tr h="205740">
                <a:tc>
                  <a:txBody>
                    <a:bodyPr/>
                    <a:lstStyle/>
                    <a:p>
                      <a:endParaRPr lang="en-US" sz="900" dirty="0"/>
                    </a:p>
                  </a:txBody>
                  <a:tcPr marL="68580" marR="68580" marT="34290" marB="34290">
                    <a:noFill/>
                  </a:tcPr>
                </a:tc>
                <a:tc>
                  <a:txBody>
                    <a:bodyPr/>
                    <a:lstStyle/>
                    <a:p>
                      <a:r>
                        <a:rPr lang="en-US" sz="900" b="1" dirty="0"/>
                        <a:t>Current Liabilities</a:t>
                      </a:r>
                    </a:p>
                  </a:txBody>
                  <a:tcPr marL="68580" marR="68580" marT="34290" marB="34290">
                    <a:noFill/>
                  </a:tcPr>
                </a:tc>
                <a:tc>
                  <a:txBody>
                    <a:bodyPr/>
                    <a:lstStyle/>
                    <a:p>
                      <a:endParaRPr lang="en-US" sz="900" b="0" dirty="0"/>
                    </a:p>
                  </a:txBody>
                  <a:tcPr marL="68580" marR="68580" marT="34290" marB="34290">
                    <a:noFill/>
                  </a:tcPr>
                </a:tc>
                <a:extLst>
                  <a:ext uri="{0D108BD9-81ED-4DB2-BD59-A6C34878D82A}">
                    <a16:rowId xmlns:a16="http://schemas.microsoft.com/office/drawing/2014/main" val="3560234630"/>
                  </a:ext>
                </a:extLst>
              </a:tr>
              <a:tr h="205740">
                <a:tc>
                  <a:txBody>
                    <a:bodyPr/>
                    <a:lstStyle/>
                    <a:p>
                      <a:r>
                        <a:rPr lang="en-US" sz="900" dirty="0"/>
                        <a:t>1</a:t>
                      </a:r>
                    </a:p>
                  </a:txBody>
                  <a:tcPr marL="68580" marR="68580" marT="34290" marB="34290">
                    <a:noFill/>
                  </a:tcPr>
                </a:tc>
                <a:tc>
                  <a:txBody>
                    <a:bodyPr/>
                    <a:lstStyle/>
                    <a:p>
                      <a:pPr lvl="1"/>
                      <a:r>
                        <a:rPr lang="en-US" sz="900" b="0" dirty="0"/>
                        <a:t>Accounts Payable</a:t>
                      </a:r>
                    </a:p>
                  </a:txBody>
                  <a:tcPr marL="68580" marR="68580" marT="34290" marB="34290">
                    <a:noFill/>
                  </a:tcPr>
                </a:tc>
                <a:tc>
                  <a:txBody>
                    <a:bodyPr/>
                    <a:lstStyle/>
                    <a:p>
                      <a:r>
                        <a:rPr lang="en-US" sz="900" b="0" dirty="0"/>
                        <a:t>3,000</a:t>
                      </a:r>
                    </a:p>
                  </a:txBody>
                  <a:tcPr marL="68580" marR="68580" marT="34290" marB="34290">
                    <a:noFill/>
                  </a:tcPr>
                </a:tc>
                <a:extLst>
                  <a:ext uri="{0D108BD9-81ED-4DB2-BD59-A6C34878D82A}">
                    <a16:rowId xmlns:a16="http://schemas.microsoft.com/office/drawing/2014/main" val="2851649122"/>
                  </a:ext>
                </a:extLst>
              </a:tr>
              <a:tr h="205740">
                <a:tc>
                  <a:txBody>
                    <a:bodyPr/>
                    <a:lstStyle/>
                    <a:p>
                      <a:r>
                        <a:rPr lang="en-US" sz="900" dirty="0"/>
                        <a:t>2</a:t>
                      </a:r>
                    </a:p>
                  </a:txBody>
                  <a:tcPr marL="68580" marR="68580" marT="34290" marB="34290">
                    <a:noFill/>
                  </a:tcPr>
                </a:tc>
                <a:tc>
                  <a:txBody>
                    <a:bodyPr/>
                    <a:lstStyle/>
                    <a:p>
                      <a:pPr lvl="1"/>
                      <a:r>
                        <a:rPr lang="en-US" sz="900" b="0" dirty="0"/>
                        <a:t>Notes Payable</a:t>
                      </a:r>
                    </a:p>
                  </a:txBody>
                  <a:tcPr marL="68580" marR="68580" marT="34290" marB="34290">
                    <a:noFill/>
                  </a:tcPr>
                </a:tc>
                <a:tc>
                  <a:txBody>
                    <a:bodyPr/>
                    <a:lstStyle/>
                    <a:p>
                      <a:r>
                        <a:rPr lang="en-US" sz="900" b="0" u="sng" dirty="0"/>
                        <a:t>2,000</a:t>
                      </a:r>
                    </a:p>
                  </a:txBody>
                  <a:tcPr marL="68580" marR="68580" marT="34290" marB="34290">
                    <a:noFill/>
                  </a:tcPr>
                </a:tc>
                <a:extLst>
                  <a:ext uri="{0D108BD9-81ED-4DB2-BD59-A6C34878D82A}">
                    <a16:rowId xmlns:a16="http://schemas.microsoft.com/office/drawing/2014/main" val="1778876801"/>
                  </a:ext>
                </a:extLst>
              </a:tr>
              <a:tr h="205740">
                <a:tc>
                  <a:txBody>
                    <a:bodyPr/>
                    <a:lstStyle/>
                    <a:p>
                      <a:r>
                        <a:rPr lang="en-US" sz="900" dirty="0"/>
                        <a:t>3 (1+2)</a:t>
                      </a:r>
                    </a:p>
                  </a:txBody>
                  <a:tcPr marL="68580" marR="68580" marT="34290" marB="34290">
                    <a:solidFill>
                      <a:schemeClr val="accent2">
                        <a:alpha val="20000"/>
                      </a:schemeClr>
                    </a:solidFill>
                  </a:tcPr>
                </a:tc>
                <a:tc>
                  <a:txBody>
                    <a:bodyPr/>
                    <a:lstStyle/>
                    <a:p>
                      <a:r>
                        <a:rPr lang="en-US" sz="900" b="1" dirty="0"/>
                        <a:t>Total Current Liabilities</a:t>
                      </a:r>
                    </a:p>
                  </a:txBody>
                  <a:tcPr marL="68580" marR="68580" marT="34290" marB="34290">
                    <a:solidFill>
                      <a:schemeClr val="accent2">
                        <a:alpha val="20000"/>
                      </a:schemeClr>
                    </a:solidFill>
                  </a:tcPr>
                </a:tc>
                <a:tc>
                  <a:txBody>
                    <a:bodyPr/>
                    <a:lstStyle/>
                    <a:p>
                      <a:r>
                        <a:rPr lang="en-US" sz="900" dirty="0"/>
                        <a:t>5,000</a:t>
                      </a:r>
                    </a:p>
                  </a:txBody>
                  <a:tcPr marL="68580" marR="68580" marT="34290" marB="34290">
                    <a:solidFill>
                      <a:schemeClr val="accent2">
                        <a:alpha val="20000"/>
                      </a:schemeClr>
                    </a:solidFill>
                  </a:tcPr>
                </a:tc>
                <a:extLst>
                  <a:ext uri="{0D108BD9-81ED-4DB2-BD59-A6C34878D82A}">
                    <a16:rowId xmlns:a16="http://schemas.microsoft.com/office/drawing/2014/main" val="2763530381"/>
                  </a:ext>
                </a:extLst>
              </a:tr>
              <a:tr h="205740">
                <a:tc>
                  <a:txBody>
                    <a:bodyPr/>
                    <a:lstStyle/>
                    <a:p>
                      <a:endParaRPr lang="en-US" sz="900" b="1" dirty="0"/>
                    </a:p>
                  </a:txBody>
                  <a:tcPr marL="68580" marR="68580" marT="34290" marB="34290">
                    <a:noFill/>
                  </a:tcPr>
                </a:tc>
                <a:tc>
                  <a:txBody>
                    <a:bodyPr/>
                    <a:lstStyle/>
                    <a:p>
                      <a:endParaRPr lang="en-US" sz="900" b="1" u="none" dirty="0"/>
                    </a:p>
                  </a:txBody>
                  <a:tcPr marL="68580" marR="68580" marT="34290" marB="34290">
                    <a:noFill/>
                  </a:tcPr>
                </a:tc>
                <a:tc>
                  <a:txBody>
                    <a:bodyPr/>
                    <a:lstStyle/>
                    <a:p>
                      <a:endParaRPr lang="en-US" sz="900" u="none" dirty="0"/>
                    </a:p>
                  </a:txBody>
                  <a:tcPr marL="68580" marR="68580" marT="34290" marB="34290">
                    <a:noFill/>
                  </a:tcPr>
                </a:tc>
                <a:extLst>
                  <a:ext uri="{0D108BD9-81ED-4DB2-BD59-A6C34878D82A}">
                    <a16:rowId xmlns:a16="http://schemas.microsoft.com/office/drawing/2014/main" val="420251125"/>
                  </a:ext>
                </a:extLst>
              </a:tr>
              <a:tr h="205740">
                <a:tc>
                  <a:txBody>
                    <a:bodyPr/>
                    <a:lstStyle/>
                    <a:p>
                      <a:endParaRPr lang="en-US" sz="900" b="1" dirty="0"/>
                    </a:p>
                  </a:txBody>
                  <a:tcPr marL="68580" marR="68580" marT="34290" marB="34290">
                    <a:noFill/>
                  </a:tcPr>
                </a:tc>
                <a:tc>
                  <a:txBody>
                    <a:bodyPr/>
                    <a:lstStyle/>
                    <a:p>
                      <a:r>
                        <a:rPr lang="en-US" sz="900" b="1" u="none" dirty="0"/>
                        <a:t>Non-Current Liabilities</a:t>
                      </a:r>
                    </a:p>
                  </a:txBody>
                  <a:tcPr marL="68580" marR="68580" marT="34290" marB="34290">
                    <a:noFill/>
                  </a:tcPr>
                </a:tc>
                <a:tc>
                  <a:txBody>
                    <a:bodyPr/>
                    <a:lstStyle/>
                    <a:p>
                      <a:endParaRPr lang="en-US" sz="900" u="none" dirty="0"/>
                    </a:p>
                  </a:txBody>
                  <a:tcPr marL="68580" marR="68580" marT="34290" marB="34290">
                    <a:noFill/>
                  </a:tcPr>
                </a:tc>
                <a:extLst>
                  <a:ext uri="{0D108BD9-81ED-4DB2-BD59-A6C34878D82A}">
                    <a16:rowId xmlns:a16="http://schemas.microsoft.com/office/drawing/2014/main" val="3813116897"/>
                  </a:ext>
                </a:extLst>
              </a:tr>
              <a:tr h="205740">
                <a:tc>
                  <a:txBody>
                    <a:bodyPr/>
                    <a:lstStyle/>
                    <a:p>
                      <a:r>
                        <a:rPr lang="en-US" sz="900" dirty="0"/>
                        <a:t>4</a:t>
                      </a:r>
                    </a:p>
                  </a:txBody>
                  <a:tcPr marL="68580" marR="68580" marT="34290" marB="34290">
                    <a:noFill/>
                  </a:tcPr>
                </a:tc>
                <a:tc>
                  <a:txBody>
                    <a:bodyPr/>
                    <a:lstStyle/>
                    <a:p>
                      <a:pPr lvl="1"/>
                      <a:r>
                        <a:rPr lang="en-US" sz="900" u="none" dirty="0"/>
                        <a:t>Long Term Debt</a:t>
                      </a:r>
                    </a:p>
                  </a:txBody>
                  <a:tcPr marL="68580" marR="68580" marT="34290" marB="34290">
                    <a:noFill/>
                  </a:tcPr>
                </a:tc>
                <a:tc>
                  <a:txBody>
                    <a:bodyPr/>
                    <a:lstStyle/>
                    <a:p>
                      <a:r>
                        <a:rPr lang="en-US" sz="900" u="sng" dirty="0"/>
                        <a:t>23,000</a:t>
                      </a:r>
                    </a:p>
                  </a:txBody>
                  <a:tcPr marL="68580" marR="68580" marT="34290" marB="34290">
                    <a:noFill/>
                  </a:tcPr>
                </a:tc>
                <a:extLst>
                  <a:ext uri="{0D108BD9-81ED-4DB2-BD59-A6C34878D82A}">
                    <a16:rowId xmlns:a16="http://schemas.microsoft.com/office/drawing/2014/main" val="2167841244"/>
                  </a:ext>
                </a:extLst>
              </a:tr>
              <a:tr h="205740">
                <a:tc>
                  <a:txBody>
                    <a:bodyPr/>
                    <a:lstStyle/>
                    <a:p>
                      <a:r>
                        <a:rPr lang="en-US" sz="900" dirty="0"/>
                        <a:t>5</a:t>
                      </a:r>
                    </a:p>
                  </a:txBody>
                  <a:tcPr marL="68580" marR="68580" marT="34290" marB="34290">
                    <a:solidFill>
                      <a:schemeClr val="accent2">
                        <a:alpha val="20000"/>
                      </a:schemeClr>
                    </a:solidFill>
                  </a:tcPr>
                </a:tc>
                <a:tc>
                  <a:txBody>
                    <a:bodyPr/>
                    <a:lstStyle/>
                    <a:p>
                      <a:r>
                        <a:rPr lang="en-US" sz="900" b="1" dirty="0"/>
                        <a:t>Total Non-Current Liabilities</a:t>
                      </a:r>
                    </a:p>
                  </a:txBody>
                  <a:tcPr marL="68580" marR="68580" marT="34290" marB="34290">
                    <a:solidFill>
                      <a:schemeClr val="accent2">
                        <a:alpha val="20000"/>
                      </a:schemeClr>
                    </a:solidFill>
                  </a:tcPr>
                </a:tc>
                <a:tc>
                  <a:txBody>
                    <a:bodyPr/>
                    <a:lstStyle/>
                    <a:p>
                      <a:r>
                        <a:rPr lang="en-US" sz="900" b="1" dirty="0"/>
                        <a:t>23,000</a:t>
                      </a:r>
                    </a:p>
                  </a:txBody>
                  <a:tcPr marL="68580" marR="68580" marT="34290" marB="34290">
                    <a:solidFill>
                      <a:schemeClr val="accent2">
                        <a:alpha val="20000"/>
                      </a:schemeClr>
                    </a:solidFill>
                  </a:tcPr>
                </a:tc>
                <a:extLst>
                  <a:ext uri="{0D108BD9-81ED-4DB2-BD59-A6C34878D82A}">
                    <a16:rowId xmlns:a16="http://schemas.microsoft.com/office/drawing/2014/main" val="3545829213"/>
                  </a:ext>
                </a:extLst>
              </a:tr>
              <a:tr h="205740">
                <a:tc>
                  <a:txBody>
                    <a:bodyPr/>
                    <a:lstStyle/>
                    <a:p>
                      <a:endParaRPr lang="en-US" sz="900" dirty="0"/>
                    </a:p>
                  </a:txBody>
                  <a:tcPr marL="68580" marR="68580" marT="34290" marB="34290">
                    <a:noFill/>
                  </a:tcPr>
                </a:tc>
                <a:tc>
                  <a:txBody>
                    <a:bodyPr/>
                    <a:lstStyle/>
                    <a:p>
                      <a:endParaRPr lang="en-US" sz="900" b="1" dirty="0"/>
                    </a:p>
                  </a:txBody>
                  <a:tcPr marL="68580" marR="68580" marT="34290" marB="34290">
                    <a:noFill/>
                  </a:tcPr>
                </a:tc>
                <a:tc>
                  <a:txBody>
                    <a:bodyPr/>
                    <a:lstStyle/>
                    <a:p>
                      <a:endParaRPr lang="en-US" sz="900" b="1" dirty="0"/>
                    </a:p>
                  </a:txBody>
                  <a:tcPr marL="68580" marR="68580" marT="34290" marB="34290">
                    <a:noFill/>
                  </a:tcPr>
                </a:tc>
                <a:extLst>
                  <a:ext uri="{0D108BD9-81ED-4DB2-BD59-A6C34878D82A}">
                    <a16:rowId xmlns:a16="http://schemas.microsoft.com/office/drawing/2014/main" val="516418323"/>
                  </a:ext>
                </a:extLst>
              </a:tr>
              <a:tr h="205740">
                <a:tc>
                  <a:txBody>
                    <a:bodyPr/>
                    <a:lstStyle/>
                    <a:p>
                      <a:r>
                        <a:rPr lang="en-US" sz="900" dirty="0"/>
                        <a:t>6 (3+5)</a:t>
                      </a:r>
                    </a:p>
                  </a:txBody>
                  <a:tcPr marL="68580" marR="68580" marT="34290" marB="34290">
                    <a:solidFill>
                      <a:schemeClr val="accent2">
                        <a:alpha val="20000"/>
                      </a:schemeClr>
                    </a:solidFill>
                  </a:tcPr>
                </a:tc>
                <a:tc>
                  <a:txBody>
                    <a:bodyPr/>
                    <a:lstStyle/>
                    <a:p>
                      <a:r>
                        <a:rPr lang="en-US" sz="900" b="1" dirty="0"/>
                        <a:t>Total Liabilities</a:t>
                      </a:r>
                    </a:p>
                  </a:txBody>
                  <a:tcPr marL="68580" marR="68580" marT="34290" marB="34290">
                    <a:solidFill>
                      <a:schemeClr val="accent2">
                        <a:alpha val="20000"/>
                      </a:schemeClr>
                    </a:solidFill>
                  </a:tcPr>
                </a:tc>
                <a:tc>
                  <a:txBody>
                    <a:bodyPr/>
                    <a:lstStyle/>
                    <a:p>
                      <a:r>
                        <a:rPr lang="en-US" sz="900" b="1" dirty="0"/>
                        <a:t>28,000</a:t>
                      </a:r>
                    </a:p>
                  </a:txBody>
                  <a:tcPr marL="68580" marR="68580" marT="34290" marB="34290">
                    <a:solidFill>
                      <a:schemeClr val="accent2">
                        <a:alpha val="20000"/>
                      </a:schemeClr>
                    </a:solidFill>
                  </a:tcPr>
                </a:tc>
                <a:extLst>
                  <a:ext uri="{0D108BD9-81ED-4DB2-BD59-A6C34878D82A}">
                    <a16:rowId xmlns:a16="http://schemas.microsoft.com/office/drawing/2014/main" val="1189963229"/>
                  </a:ext>
                </a:extLst>
              </a:tr>
            </a:tbl>
          </a:graphicData>
        </a:graphic>
      </p:graphicFrame>
      <p:graphicFrame>
        <p:nvGraphicFramePr>
          <p:cNvPr id="6" name="Content Placeholder 3">
            <a:extLst>
              <a:ext uri="{FF2B5EF4-FFF2-40B4-BE49-F238E27FC236}">
                <a16:creationId xmlns:a16="http://schemas.microsoft.com/office/drawing/2014/main" id="{B8F64EBF-E573-4251-A59E-0A99C76E9352}"/>
              </a:ext>
            </a:extLst>
          </p:cNvPr>
          <p:cNvGraphicFramePr>
            <a:graphicFrameLocks/>
          </p:cNvGraphicFramePr>
          <p:nvPr/>
        </p:nvGraphicFramePr>
        <p:xfrm>
          <a:off x="4778103" y="3782213"/>
          <a:ext cx="3027301" cy="1417320"/>
        </p:xfrm>
        <a:graphic>
          <a:graphicData uri="http://schemas.openxmlformats.org/drawingml/2006/table">
            <a:tbl>
              <a:tblPr firstRow="1" bandRow="1">
                <a:tableStyleId>{0E3FDE45-AF77-4B5C-9715-49D594BDF05E}</a:tableStyleId>
              </a:tblPr>
              <a:tblGrid>
                <a:gridCol w="596786">
                  <a:extLst>
                    <a:ext uri="{9D8B030D-6E8A-4147-A177-3AD203B41FA5}">
                      <a16:colId xmlns:a16="http://schemas.microsoft.com/office/drawing/2014/main" val="1216457837"/>
                    </a:ext>
                  </a:extLst>
                </a:gridCol>
                <a:gridCol w="1828349">
                  <a:extLst>
                    <a:ext uri="{9D8B030D-6E8A-4147-A177-3AD203B41FA5}">
                      <a16:colId xmlns:a16="http://schemas.microsoft.com/office/drawing/2014/main" val="3592950322"/>
                    </a:ext>
                  </a:extLst>
                </a:gridCol>
                <a:gridCol w="602166">
                  <a:extLst>
                    <a:ext uri="{9D8B030D-6E8A-4147-A177-3AD203B41FA5}">
                      <a16:colId xmlns:a16="http://schemas.microsoft.com/office/drawing/2014/main" val="1725406059"/>
                    </a:ext>
                  </a:extLst>
                </a:gridCol>
              </a:tblGrid>
              <a:tr h="251460">
                <a:tc gridSpan="3">
                  <a:txBody>
                    <a:bodyPr/>
                    <a:lstStyle/>
                    <a:p>
                      <a:pPr algn="ctr"/>
                      <a:r>
                        <a:rPr lang="en-US" sz="1200" dirty="0">
                          <a:solidFill>
                            <a:schemeClr val="accent2"/>
                          </a:solidFill>
                        </a:rPr>
                        <a:t>Owner’s Equity</a:t>
                      </a:r>
                    </a:p>
                  </a:txBody>
                  <a:tcPr marL="68580" marR="68580"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17844801"/>
                  </a:ext>
                </a:extLst>
              </a:tr>
              <a:tr h="205740">
                <a:tc>
                  <a:txBody>
                    <a:bodyPr/>
                    <a:lstStyle/>
                    <a:p>
                      <a:r>
                        <a:rPr lang="en-US" sz="900" dirty="0"/>
                        <a:t>7</a:t>
                      </a:r>
                    </a:p>
                  </a:txBody>
                  <a:tcPr marL="68580" marR="68580" marT="34290" marB="34290">
                    <a:noFill/>
                  </a:tcPr>
                </a:tc>
                <a:tc>
                  <a:txBody>
                    <a:bodyPr/>
                    <a:lstStyle/>
                    <a:p>
                      <a:pPr lvl="0"/>
                      <a:r>
                        <a:rPr lang="en-US" sz="900" b="0" dirty="0"/>
                        <a:t>Retained Earnings</a:t>
                      </a:r>
                    </a:p>
                  </a:txBody>
                  <a:tcPr marL="68580" marR="68580" marT="34290" marB="34290">
                    <a:noFill/>
                  </a:tcPr>
                </a:tc>
                <a:tc>
                  <a:txBody>
                    <a:bodyPr/>
                    <a:lstStyle/>
                    <a:p>
                      <a:r>
                        <a:rPr lang="en-US" sz="900" b="0" dirty="0"/>
                        <a:t>5,000</a:t>
                      </a:r>
                    </a:p>
                  </a:txBody>
                  <a:tcPr marL="68580" marR="68580" marT="34290" marB="34290">
                    <a:noFill/>
                  </a:tcPr>
                </a:tc>
                <a:extLst>
                  <a:ext uri="{0D108BD9-81ED-4DB2-BD59-A6C34878D82A}">
                    <a16:rowId xmlns:a16="http://schemas.microsoft.com/office/drawing/2014/main" val="2851649122"/>
                  </a:ext>
                </a:extLst>
              </a:tr>
              <a:tr h="205740">
                <a:tc>
                  <a:txBody>
                    <a:bodyPr/>
                    <a:lstStyle/>
                    <a:p>
                      <a:r>
                        <a:rPr lang="en-US" sz="900" dirty="0"/>
                        <a:t>8</a:t>
                      </a:r>
                    </a:p>
                  </a:txBody>
                  <a:tcPr marL="68580" marR="68580" marT="34290" marB="34290">
                    <a:noFill/>
                  </a:tcPr>
                </a:tc>
                <a:tc>
                  <a:txBody>
                    <a:bodyPr/>
                    <a:lstStyle/>
                    <a:p>
                      <a:pPr lvl="0"/>
                      <a:r>
                        <a:rPr lang="en-US" sz="900" b="0" dirty="0"/>
                        <a:t>Paid Capital </a:t>
                      </a:r>
                    </a:p>
                  </a:txBody>
                  <a:tcPr marL="68580" marR="68580" marT="34290" marB="34290">
                    <a:noFill/>
                  </a:tcPr>
                </a:tc>
                <a:tc>
                  <a:txBody>
                    <a:bodyPr/>
                    <a:lstStyle/>
                    <a:p>
                      <a:r>
                        <a:rPr lang="en-US" sz="900" b="0" u="sng" dirty="0"/>
                        <a:t>5,000</a:t>
                      </a:r>
                    </a:p>
                  </a:txBody>
                  <a:tcPr marL="68580" marR="68580" marT="34290" marB="34290">
                    <a:noFill/>
                  </a:tcPr>
                </a:tc>
                <a:extLst>
                  <a:ext uri="{0D108BD9-81ED-4DB2-BD59-A6C34878D82A}">
                    <a16:rowId xmlns:a16="http://schemas.microsoft.com/office/drawing/2014/main" val="1778876801"/>
                  </a:ext>
                </a:extLst>
              </a:tr>
              <a:tr h="205740">
                <a:tc>
                  <a:txBody>
                    <a:bodyPr/>
                    <a:lstStyle/>
                    <a:p>
                      <a:r>
                        <a:rPr lang="en-US" sz="900" dirty="0"/>
                        <a:t>9 (7+8)</a:t>
                      </a:r>
                    </a:p>
                  </a:txBody>
                  <a:tcPr marL="68580" marR="68580" marT="34290" marB="34290">
                    <a:solidFill>
                      <a:schemeClr val="accent2">
                        <a:alpha val="20000"/>
                      </a:schemeClr>
                    </a:solidFill>
                  </a:tcPr>
                </a:tc>
                <a:tc>
                  <a:txBody>
                    <a:bodyPr/>
                    <a:lstStyle/>
                    <a:p>
                      <a:r>
                        <a:rPr lang="en-US" sz="900" b="1" dirty="0"/>
                        <a:t>Total Equity</a:t>
                      </a:r>
                    </a:p>
                  </a:txBody>
                  <a:tcPr marL="68580" marR="68580" marT="34290" marB="34290">
                    <a:solidFill>
                      <a:schemeClr val="accent2">
                        <a:alpha val="20000"/>
                      </a:schemeClr>
                    </a:solidFill>
                  </a:tcPr>
                </a:tc>
                <a:tc>
                  <a:txBody>
                    <a:bodyPr/>
                    <a:lstStyle/>
                    <a:p>
                      <a:r>
                        <a:rPr lang="en-US" sz="900" dirty="0"/>
                        <a:t>10,000</a:t>
                      </a:r>
                    </a:p>
                  </a:txBody>
                  <a:tcPr marL="68580" marR="68580" marT="34290" marB="34290">
                    <a:solidFill>
                      <a:schemeClr val="accent2">
                        <a:alpha val="20000"/>
                      </a:schemeClr>
                    </a:solidFill>
                  </a:tcPr>
                </a:tc>
                <a:extLst>
                  <a:ext uri="{0D108BD9-81ED-4DB2-BD59-A6C34878D82A}">
                    <a16:rowId xmlns:a16="http://schemas.microsoft.com/office/drawing/2014/main" val="2763530381"/>
                  </a:ext>
                </a:extLst>
              </a:tr>
              <a:tr h="205740">
                <a:tc>
                  <a:txBody>
                    <a:bodyPr/>
                    <a:lstStyle/>
                    <a:p>
                      <a:endParaRPr lang="en-US" sz="900" b="1" dirty="0"/>
                    </a:p>
                  </a:txBody>
                  <a:tcPr marL="68580" marR="68580" marT="34290" marB="34290">
                    <a:noFill/>
                  </a:tcPr>
                </a:tc>
                <a:tc>
                  <a:txBody>
                    <a:bodyPr/>
                    <a:lstStyle/>
                    <a:p>
                      <a:endParaRPr lang="en-US" sz="900" b="1" u="none" dirty="0"/>
                    </a:p>
                  </a:txBody>
                  <a:tcPr marL="68580" marR="68580" marT="34290" marB="34290">
                    <a:noFill/>
                  </a:tcPr>
                </a:tc>
                <a:tc>
                  <a:txBody>
                    <a:bodyPr/>
                    <a:lstStyle/>
                    <a:p>
                      <a:endParaRPr lang="en-US" sz="900" u="none" dirty="0"/>
                    </a:p>
                  </a:txBody>
                  <a:tcPr marL="68580" marR="68580" marT="34290" marB="34290">
                    <a:noFill/>
                  </a:tcPr>
                </a:tc>
                <a:extLst>
                  <a:ext uri="{0D108BD9-81ED-4DB2-BD59-A6C34878D82A}">
                    <a16:rowId xmlns:a16="http://schemas.microsoft.com/office/drawing/2014/main" val="420251125"/>
                  </a:ext>
                </a:extLst>
              </a:tr>
              <a:tr h="342900">
                <a:tc>
                  <a:txBody>
                    <a:bodyPr/>
                    <a:lstStyle/>
                    <a:p>
                      <a:r>
                        <a:rPr lang="en-US" sz="900" dirty="0"/>
                        <a:t>10 (6+9)</a:t>
                      </a:r>
                    </a:p>
                  </a:txBody>
                  <a:tcPr marL="68580" marR="68580" marT="34290" marB="34290">
                    <a:solidFill>
                      <a:schemeClr val="accent2">
                        <a:alpha val="20000"/>
                      </a:schemeClr>
                    </a:solidFill>
                  </a:tcPr>
                </a:tc>
                <a:tc>
                  <a:txBody>
                    <a:bodyPr/>
                    <a:lstStyle/>
                    <a:p>
                      <a:r>
                        <a:rPr lang="en-US" sz="900" b="1" dirty="0"/>
                        <a:t>Total Liabilities &amp; Owner’s Equity</a:t>
                      </a:r>
                    </a:p>
                  </a:txBody>
                  <a:tcPr marL="68580" marR="68580" marT="34290" marB="34290">
                    <a:solidFill>
                      <a:schemeClr val="accent2">
                        <a:alpha val="20000"/>
                      </a:schemeClr>
                    </a:solidFill>
                  </a:tcPr>
                </a:tc>
                <a:tc>
                  <a:txBody>
                    <a:bodyPr/>
                    <a:lstStyle/>
                    <a:p>
                      <a:r>
                        <a:rPr lang="en-US" sz="900" b="1" dirty="0"/>
                        <a:t>38,000</a:t>
                      </a:r>
                    </a:p>
                  </a:txBody>
                  <a:tcPr marL="68580" marR="68580" marT="34290" marB="34290">
                    <a:solidFill>
                      <a:schemeClr val="accent2">
                        <a:alpha val="20000"/>
                      </a:schemeClr>
                    </a:solidFill>
                  </a:tcPr>
                </a:tc>
                <a:extLst>
                  <a:ext uri="{0D108BD9-81ED-4DB2-BD59-A6C34878D82A}">
                    <a16:rowId xmlns:a16="http://schemas.microsoft.com/office/drawing/2014/main" val="3545829213"/>
                  </a:ext>
                </a:extLst>
              </a:tr>
            </a:tbl>
          </a:graphicData>
        </a:graphic>
      </p:graphicFrame>
    </p:spTree>
    <p:extLst>
      <p:ext uri="{BB962C8B-B14F-4D97-AF65-F5344CB8AC3E}">
        <p14:creationId xmlns:p14="http://schemas.microsoft.com/office/powerpoint/2010/main" val="91533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Managing Your Personal Credit</a:t>
            </a:r>
          </a:p>
        </p:txBody>
      </p:sp>
      <p:sp>
        <p:nvSpPr>
          <p:cNvPr id="5" name="Subtitle 4"/>
          <p:cNvSpPr>
            <a:spLocks noGrp="1"/>
          </p:cNvSpPr>
          <p:nvPr>
            <p:ph type="subTitle" sz="quarter" idx="1"/>
          </p:nvPr>
        </p:nvSpPr>
        <p:spPr/>
        <p:txBody>
          <a:bodyPr/>
          <a:lstStyle/>
          <a:p>
            <a:r>
              <a:rPr lang="en-US" dirty="0"/>
              <a:t>What every business owner should know</a:t>
            </a:r>
          </a:p>
        </p:txBody>
      </p:sp>
      <p:sp>
        <p:nvSpPr>
          <p:cNvPr id="7" name="TextBox 6">
            <a:extLst>
              <a:ext uri="{FF2B5EF4-FFF2-40B4-BE49-F238E27FC236}">
                <a16:creationId xmlns:a16="http://schemas.microsoft.com/office/drawing/2014/main" id="{CC0ADAC6-3076-4035-A730-1738661957F0}"/>
              </a:ext>
            </a:extLst>
          </p:cNvPr>
          <p:cNvSpPr txBox="1"/>
          <p:nvPr/>
        </p:nvSpPr>
        <p:spPr>
          <a:xfrm>
            <a:off x="328737" y="6463734"/>
            <a:ext cx="4125817" cy="215444"/>
          </a:xfrm>
          <a:prstGeom prst="rect">
            <a:avLst/>
          </a:prstGeom>
          <a:noFill/>
        </p:spPr>
        <p:txBody>
          <a:bodyPr wrap="square" rtlCol="0">
            <a:spAutoFit/>
          </a:bodyPr>
          <a:lstStyle/>
          <a:p>
            <a:pPr eaLnBrk="0" hangingPunct="0">
              <a:spcBef>
                <a:spcPts val="1350"/>
              </a:spcBef>
              <a:spcAft>
                <a:spcPts val="450"/>
              </a:spcAft>
              <a:buClr>
                <a:srgbClr val="006666"/>
              </a:buClr>
            </a:pPr>
            <a:r>
              <a:rPr lang="en-US" sz="800" kern="0" dirty="0">
                <a:solidFill>
                  <a:prstClr val="black"/>
                </a:solidFill>
                <a:latin typeface="Arial"/>
              </a:rPr>
              <a:t>**This presentation is for educational purposes only</a:t>
            </a:r>
          </a:p>
        </p:txBody>
      </p:sp>
    </p:spTree>
    <p:extLst>
      <p:ext uri="{BB962C8B-B14F-4D97-AF65-F5344CB8AC3E}">
        <p14:creationId xmlns:p14="http://schemas.microsoft.com/office/powerpoint/2010/main" val="3671421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D2797E2B-8DA0-49BE-AAC1-17B5A30F23C9}"/>
              </a:ext>
            </a:extLst>
          </p:cNvPr>
          <p:cNvSpPr/>
          <p:nvPr/>
        </p:nvSpPr>
        <p:spPr>
          <a:xfrm>
            <a:off x="4113009" y="2815564"/>
            <a:ext cx="3789043" cy="1798643"/>
          </a:xfrm>
          <a:prstGeom prst="round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6" name="Group 15">
            <a:extLst>
              <a:ext uri="{FF2B5EF4-FFF2-40B4-BE49-F238E27FC236}">
                <a16:creationId xmlns:a16="http://schemas.microsoft.com/office/drawing/2014/main" id="{E2C09739-BB75-407D-88C4-6AC5E05516FD}"/>
              </a:ext>
            </a:extLst>
          </p:cNvPr>
          <p:cNvGrpSpPr/>
          <p:nvPr/>
        </p:nvGrpSpPr>
        <p:grpSpPr>
          <a:xfrm>
            <a:off x="4736449" y="4704944"/>
            <a:ext cx="2107580" cy="690530"/>
            <a:chOff x="5895029" y="4045892"/>
            <a:chExt cx="2810107" cy="920706"/>
          </a:xfrm>
        </p:grpSpPr>
        <p:cxnSp>
          <p:nvCxnSpPr>
            <p:cNvPr id="4" name="Straight Connector 3">
              <a:extLst>
                <a:ext uri="{FF2B5EF4-FFF2-40B4-BE49-F238E27FC236}">
                  <a16:creationId xmlns:a16="http://schemas.microsoft.com/office/drawing/2014/main" id="{1D7FBF8A-98E5-42D3-88E5-CC1DBC62CD08}"/>
                </a:ext>
              </a:extLst>
            </p:cNvPr>
            <p:cNvCxnSpPr>
              <a:cxnSpLocks/>
            </p:cNvCxnSpPr>
            <p:nvPr/>
          </p:nvCxnSpPr>
          <p:spPr>
            <a:xfrm>
              <a:off x="5895029" y="4490856"/>
              <a:ext cx="1471961"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F9A1342E-D75A-4E26-A53E-E53B65C10A4D}"/>
                </a:ext>
              </a:extLst>
            </p:cNvPr>
            <p:cNvSpPr txBox="1"/>
            <p:nvPr/>
          </p:nvSpPr>
          <p:spPr>
            <a:xfrm>
              <a:off x="5895029" y="4045892"/>
              <a:ext cx="1471962" cy="400109"/>
            </a:xfrm>
            <a:prstGeom prst="rect">
              <a:avLst/>
            </a:prstGeom>
            <a:noFill/>
          </p:spPr>
          <p:txBody>
            <a:bodyPr wrap="square" rtlCol="0">
              <a:spAutoFit/>
            </a:bodyPr>
            <a:lstStyle/>
            <a:p>
              <a:pPr algn="ctr" eaLnBrk="0" hangingPunct="0">
                <a:spcBef>
                  <a:spcPts val="1350"/>
                </a:spcBef>
                <a:spcAft>
                  <a:spcPts val="450"/>
                </a:spcAft>
                <a:buClr>
                  <a:srgbClr val="006666"/>
                </a:buClr>
              </a:pPr>
              <a:r>
                <a:rPr lang="en-US" sz="1350" kern="0" dirty="0">
                  <a:solidFill>
                    <a:prstClr val="black"/>
                  </a:solidFill>
                  <a:latin typeface="Arial"/>
                </a:rPr>
                <a:t>28,000</a:t>
              </a:r>
            </a:p>
          </p:txBody>
        </p:sp>
        <p:sp>
          <p:nvSpPr>
            <p:cNvPr id="8" name="TextBox 7">
              <a:extLst>
                <a:ext uri="{FF2B5EF4-FFF2-40B4-BE49-F238E27FC236}">
                  <a16:creationId xmlns:a16="http://schemas.microsoft.com/office/drawing/2014/main" id="{EB3EEE40-B52F-4059-9600-CE7D07DFC9C6}"/>
                </a:ext>
              </a:extLst>
            </p:cNvPr>
            <p:cNvSpPr txBox="1"/>
            <p:nvPr/>
          </p:nvSpPr>
          <p:spPr>
            <a:xfrm>
              <a:off x="5895029" y="4566489"/>
              <a:ext cx="1471962" cy="400109"/>
            </a:xfrm>
            <a:prstGeom prst="rect">
              <a:avLst/>
            </a:prstGeom>
            <a:noFill/>
          </p:spPr>
          <p:txBody>
            <a:bodyPr wrap="square" rtlCol="0">
              <a:spAutoFit/>
            </a:bodyPr>
            <a:lstStyle/>
            <a:p>
              <a:pPr algn="ctr" eaLnBrk="0" hangingPunct="0">
                <a:spcBef>
                  <a:spcPts val="1350"/>
                </a:spcBef>
                <a:spcAft>
                  <a:spcPts val="450"/>
                </a:spcAft>
                <a:buClr>
                  <a:srgbClr val="006666"/>
                </a:buClr>
              </a:pPr>
              <a:r>
                <a:rPr lang="en-US" sz="1350" kern="0" dirty="0">
                  <a:solidFill>
                    <a:prstClr val="black"/>
                  </a:solidFill>
                  <a:latin typeface="Arial"/>
                </a:rPr>
                <a:t>10,000</a:t>
              </a:r>
            </a:p>
          </p:txBody>
        </p:sp>
        <p:sp>
          <p:nvSpPr>
            <p:cNvPr id="9" name="Equals 8">
              <a:extLst>
                <a:ext uri="{FF2B5EF4-FFF2-40B4-BE49-F238E27FC236}">
                  <a16:creationId xmlns:a16="http://schemas.microsoft.com/office/drawing/2014/main" id="{EEB98ECF-D6FB-411B-A146-53C15698A874}"/>
                </a:ext>
              </a:extLst>
            </p:cNvPr>
            <p:cNvSpPr/>
            <p:nvPr/>
          </p:nvSpPr>
          <p:spPr>
            <a:xfrm>
              <a:off x="7500804" y="4415224"/>
              <a:ext cx="289932" cy="151255"/>
            </a:xfrm>
            <a:prstGeom prst="mathEqual">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TextBox 9">
              <a:extLst>
                <a:ext uri="{FF2B5EF4-FFF2-40B4-BE49-F238E27FC236}">
                  <a16:creationId xmlns:a16="http://schemas.microsoft.com/office/drawing/2014/main" id="{BEAE0424-BFFB-41EB-AF20-9B3674ED74E1}"/>
                </a:ext>
              </a:extLst>
            </p:cNvPr>
            <p:cNvSpPr txBox="1"/>
            <p:nvPr/>
          </p:nvSpPr>
          <p:spPr>
            <a:xfrm>
              <a:off x="7868795" y="4306185"/>
              <a:ext cx="836341" cy="400109"/>
            </a:xfrm>
            <a:prstGeom prst="rect">
              <a:avLst/>
            </a:prstGeom>
            <a:noFill/>
          </p:spPr>
          <p:txBody>
            <a:bodyPr wrap="square" rtlCol="0">
              <a:spAutoFit/>
            </a:bodyPr>
            <a:lstStyle/>
            <a:p>
              <a:pPr algn="ctr" eaLnBrk="0" hangingPunct="0">
                <a:spcBef>
                  <a:spcPts val="1350"/>
                </a:spcBef>
                <a:spcAft>
                  <a:spcPts val="450"/>
                </a:spcAft>
                <a:buClr>
                  <a:srgbClr val="006666"/>
                </a:buClr>
              </a:pPr>
              <a:r>
                <a:rPr lang="en-US" sz="1350" kern="0" dirty="0">
                  <a:solidFill>
                    <a:prstClr val="black"/>
                  </a:solidFill>
                  <a:latin typeface="Arial"/>
                </a:rPr>
                <a:t>2.8</a:t>
              </a:r>
            </a:p>
          </p:txBody>
        </p:sp>
      </p:grpSp>
      <p:grpSp>
        <p:nvGrpSpPr>
          <p:cNvPr id="14" name="Group 13">
            <a:extLst>
              <a:ext uri="{FF2B5EF4-FFF2-40B4-BE49-F238E27FC236}">
                <a16:creationId xmlns:a16="http://schemas.microsoft.com/office/drawing/2014/main" id="{5B22AC40-C686-495B-B5B8-105D73A055FF}"/>
              </a:ext>
            </a:extLst>
          </p:cNvPr>
          <p:cNvGrpSpPr/>
          <p:nvPr/>
        </p:nvGrpSpPr>
        <p:grpSpPr>
          <a:xfrm>
            <a:off x="1286650" y="2803412"/>
            <a:ext cx="2610483" cy="2732467"/>
            <a:chOff x="5785351" y="184421"/>
            <a:chExt cx="2988819" cy="3000229"/>
          </a:xfrm>
        </p:grpSpPr>
        <p:pic>
          <p:nvPicPr>
            <p:cNvPr id="11" name="Picture 10">
              <a:extLst>
                <a:ext uri="{FF2B5EF4-FFF2-40B4-BE49-F238E27FC236}">
                  <a16:creationId xmlns:a16="http://schemas.microsoft.com/office/drawing/2014/main" id="{90A6EA29-873B-477B-86FC-FF41200B8607}"/>
                </a:ext>
              </a:extLst>
            </p:cNvPr>
            <p:cNvPicPr>
              <a:picLocks noChangeAspect="1"/>
            </p:cNvPicPr>
            <p:nvPr/>
          </p:nvPicPr>
          <p:blipFill>
            <a:blip r:embed="rId3"/>
            <a:stretch>
              <a:fillRect/>
            </a:stretch>
          </p:blipFill>
          <p:spPr>
            <a:xfrm>
              <a:off x="5856073" y="184421"/>
              <a:ext cx="2776654" cy="3000229"/>
            </a:xfrm>
            <a:prstGeom prst="rect">
              <a:avLst/>
            </a:prstGeom>
          </p:spPr>
        </p:pic>
        <p:sp>
          <p:nvSpPr>
            <p:cNvPr id="13" name="Oval 12">
              <a:extLst>
                <a:ext uri="{FF2B5EF4-FFF2-40B4-BE49-F238E27FC236}">
                  <a16:creationId xmlns:a16="http://schemas.microsoft.com/office/drawing/2014/main" id="{9DBF7C60-26AD-47F7-812E-D2716E074A50}"/>
                </a:ext>
              </a:extLst>
            </p:cNvPr>
            <p:cNvSpPr/>
            <p:nvPr/>
          </p:nvSpPr>
          <p:spPr>
            <a:xfrm>
              <a:off x="5856073" y="2051825"/>
              <a:ext cx="2918097" cy="199256"/>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7C4AA7FD-32A8-4D62-A6CB-26A4C3013582}"/>
                </a:ext>
              </a:extLst>
            </p:cNvPr>
            <p:cNvSpPr/>
            <p:nvPr/>
          </p:nvSpPr>
          <p:spPr>
            <a:xfrm>
              <a:off x="5785351" y="2877953"/>
              <a:ext cx="2918097" cy="199256"/>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Rectangle 7">
            <a:extLst>
              <a:ext uri="{FF2B5EF4-FFF2-40B4-BE49-F238E27FC236}">
                <a16:creationId xmlns:a16="http://schemas.microsoft.com/office/drawing/2014/main" id="{CC534CB2-3E95-40FB-9F9C-206B853C4B1E}"/>
              </a:ext>
            </a:extLst>
          </p:cNvPr>
          <p:cNvSpPr>
            <a:spLocks noChangeArrowheads="1"/>
          </p:cNvSpPr>
          <p:nvPr/>
        </p:nvSpPr>
        <p:spPr bwMode="auto">
          <a:xfrm>
            <a:off x="2060268" y="-405743"/>
            <a:ext cx="6858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sp>
        <p:nvSpPr>
          <p:cNvPr id="22" name="Rectangle 10">
            <a:extLst>
              <a:ext uri="{FF2B5EF4-FFF2-40B4-BE49-F238E27FC236}">
                <a16:creationId xmlns:a16="http://schemas.microsoft.com/office/drawing/2014/main" id="{6331FCD2-AC26-4C90-B9A3-5F8F3EB6B470}"/>
              </a:ext>
            </a:extLst>
          </p:cNvPr>
          <p:cNvSpPr>
            <a:spLocks noChangeArrowheads="1"/>
          </p:cNvSpPr>
          <p:nvPr/>
        </p:nvSpPr>
        <p:spPr bwMode="auto">
          <a:xfrm>
            <a:off x="1221059" y="942172"/>
            <a:ext cx="6858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grpSp>
        <p:nvGrpSpPr>
          <p:cNvPr id="25" name="Group 24">
            <a:extLst>
              <a:ext uri="{FF2B5EF4-FFF2-40B4-BE49-F238E27FC236}">
                <a16:creationId xmlns:a16="http://schemas.microsoft.com/office/drawing/2014/main" id="{7C597519-F1BF-40F8-B990-351D2FDFEF2C}"/>
              </a:ext>
            </a:extLst>
          </p:cNvPr>
          <p:cNvGrpSpPr/>
          <p:nvPr/>
        </p:nvGrpSpPr>
        <p:grpSpPr>
          <a:xfrm>
            <a:off x="6728541" y="3044250"/>
            <a:ext cx="465779" cy="598233"/>
            <a:chOff x="7387046" y="2868221"/>
            <a:chExt cx="621038" cy="797644"/>
          </a:xfrm>
        </p:grpSpPr>
        <p:grpSp>
          <p:nvGrpSpPr>
            <p:cNvPr id="18" name="Group 3">
              <a:extLst>
                <a:ext uri="{FF2B5EF4-FFF2-40B4-BE49-F238E27FC236}">
                  <a16:creationId xmlns:a16="http://schemas.microsoft.com/office/drawing/2014/main" id="{F393015F-4EA6-4D18-A309-EF4193D4592A}"/>
                </a:ext>
              </a:extLst>
            </p:cNvPr>
            <p:cNvGrpSpPr>
              <a:grpSpLocks/>
            </p:cNvGrpSpPr>
            <p:nvPr/>
          </p:nvGrpSpPr>
          <p:grpSpPr bwMode="auto">
            <a:xfrm>
              <a:off x="7387046" y="2868221"/>
              <a:ext cx="611846" cy="625630"/>
              <a:chOff x="0" y="0"/>
              <a:chExt cx="609" cy="595"/>
            </a:xfrm>
          </p:grpSpPr>
          <p:sp>
            <p:nvSpPr>
              <p:cNvPr id="19" name="Freeform 6">
                <a:extLst>
                  <a:ext uri="{FF2B5EF4-FFF2-40B4-BE49-F238E27FC236}">
                    <a16:creationId xmlns:a16="http://schemas.microsoft.com/office/drawing/2014/main" id="{949E767F-3020-4C07-908E-DF512F05DB8F}"/>
                  </a:ext>
                </a:extLst>
              </p:cNvPr>
              <p:cNvSpPr>
                <a:spLocks/>
              </p:cNvSpPr>
              <p:nvPr/>
            </p:nvSpPr>
            <p:spPr bwMode="auto">
              <a:xfrm>
                <a:off x="397" y="0"/>
                <a:ext cx="85" cy="132"/>
              </a:xfrm>
              <a:custGeom>
                <a:avLst/>
                <a:gdLst>
                  <a:gd name="T0" fmla="+- 0 474 397"/>
                  <a:gd name="T1" fmla="*/ T0 w 85"/>
                  <a:gd name="T2" fmla="*/ 0 h 132"/>
                  <a:gd name="T3" fmla="+- 0 404 397"/>
                  <a:gd name="T4" fmla="*/ T3 w 85"/>
                  <a:gd name="T5" fmla="*/ 0 h 132"/>
                  <a:gd name="T6" fmla="+- 0 397 397"/>
                  <a:gd name="T7" fmla="*/ T6 w 85"/>
                  <a:gd name="T8" fmla="*/ 7 h 132"/>
                  <a:gd name="T9" fmla="+- 0 397 397"/>
                  <a:gd name="T10" fmla="*/ T9 w 85"/>
                  <a:gd name="T11" fmla="*/ 47 h 132"/>
                  <a:gd name="T12" fmla="+- 0 481 397"/>
                  <a:gd name="T13" fmla="*/ T12 w 85"/>
                  <a:gd name="T14" fmla="*/ 132 h 132"/>
                  <a:gd name="T15" fmla="+- 0 481 397"/>
                  <a:gd name="T16" fmla="*/ T15 w 85"/>
                  <a:gd name="T17" fmla="*/ 7 h 132"/>
                  <a:gd name="T18" fmla="+- 0 474 397"/>
                  <a:gd name="T19" fmla="*/ T18 w 85"/>
                  <a:gd name="T20" fmla="*/ 0 h 132"/>
                </a:gdLst>
                <a:ahLst/>
                <a:cxnLst>
                  <a:cxn ang="0">
                    <a:pos x="T1" y="T2"/>
                  </a:cxn>
                  <a:cxn ang="0">
                    <a:pos x="T4" y="T5"/>
                  </a:cxn>
                  <a:cxn ang="0">
                    <a:pos x="T7" y="T8"/>
                  </a:cxn>
                  <a:cxn ang="0">
                    <a:pos x="T10" y="T11"/>
                  </a:cxn>
                  <a:cxn ang="0">
                    <a:pos x="T13" y="T14"/>
                  </a:cxn>
                  <a:cxn ang="0">
                    <a:pos x="T16" y="T17"/>
                  </a:cxn>
                  <a:cxn ang="0">
                    <a:pos x="T19" y="T20"/>
                  </a:cxn>
                </a:cxnLst>
                <a:rect l="0" t="0" r="r" b="b"/>
                <a:pathLst>
                  <a:path w="85" h="132">
                    <a:moveTo>
                      <a:pt x="77" y="0"/>
                    </a:moveTo>
                    <a:lnTo>
                      <a:pt x="7" y="0"/>
                    </a:lnTo>
                    <a:lnTo>
                      <a:pt x="0" y="7"/>
                    </a:lnTo>
                    <a:lnTo>
                      <a:pt x="0" y="47"/>
                    </a:lnTo>
                    <a:lnTo>
                      <a:pt x="84" y="132"/>
                    </a:lnTo>
                    <a:lnTo>
                      <a:pt x="84" y="7"/>
                    </a:lnTo>
                    <a:lnTo>
                      <a:pt x="77"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20" name="AutoShape 5">
                <a:extLst>
                  <a:ext uri="{FF2B5EF4-FFF2-40B4-BE49-F238E27FC236}">
                    <a16:creationId xmlns:a16="http://schemas.microsoft.com/office/drawing/2014/main" id="{9C54399E-6E2C-40EC-BEAA-A61E81AE71A0}"/>
                  </a:ext>
                </a:extLst>
              </p:cNvPr>
              <p:cNvSpPr>
                <a:spLocks/>
              </p:cNvSpPr>
              <p:nvPr/>
            </p:nvSpPr>
            <p:spPr bwMode="auto">
              <a:xfrm>
                <a:off x="76" y="154"/>
                <a:ext cx="457" cy="442"/>
              </a:xfrm>
              <a:custGeom>
                <a:avLst/>
                <a:gdLst>
                  <a:gd name="T0" fmla="+- 0 303 76"/>
                  <a:gd name="T1" fmla="*/ T0 w 457"/>
                  <a:gd name="T2" fmla="+- 0 154 154"/>
                  <a:gd name="T3" fmla="*/ 154 h 442"/>
                  <a:gd name="T4" fmla="+- 0 76 76"/>
                  <a:gd name="T5" fmla="*/ T4 w 457"/>
                  <a:gd name="T6" fmla="+- 0 380 154"/>
                  <a:gd name="T7" fmla="*/ 380 h 442"/>
                  <a:gd name="T8" fmla="+- 0 76 76"/>
                  <a:gd name="T9" fmla="*/ T8 w 457"/>
                  <a:gd name="T10" fmla="+- 0 595 154"/>
                  <a:gd name="T11" fmla="*/ 595 h 442"/>
                  <a:gd name="T12" fmla="+- 0 251 76"/>
                  <a:gd name="T13" fmla="*/ T12 w 457"/>
                  <a:gd name="T14" fmla="+- 0 595 154"/>
                  <a:gd name="T15" fmla="*/ 595 h 442"/>
                  <a:gd name="T16" fmla="+- 0 251 76"/>
                  <a:gd name="T17" fmla="*/ T16 w 457"/>
                  <a:gd name="T18" fmla="+- 0 420 154"/>
                  <a:gd name="T19" fmla="*/ 420 h 442"/>
                  <a:gd name="T20" fmla="+- 0 256 76"/>
                  <a:gd name="T21" fmla="*/ T20 w 457"/>
                  <a:gd name="T22" fmla="+- 0 415 154"/>
                  <a:gd name="T23" fmla="*/ 415 h 442"/>
                  <a:gd name="T24" fmla="+- 0 533 76"/>
                  <a:gd name="T25" fmla="*/ T24 w 457"/>
                  <a:gd name="T26" fmla="+- 0 415 154"/>
                  <a:gd name="T27" fmla="*/ 415 h 442"/>
                  <a:gd name="T28" fmla="+- 0 533 76"/>
                  <a:gd name="T29" fmla="*/ T28 w 457"/>
                  <a:gd name="T30" fmla="+- 0 380 154"/>
                  <a:gd name="T31" fmla="*/ 380 h 442"/>
                  <a:gd name="T32" fmla="+- 0 303 76"/>
                  <a:gd name="T33" fmla="*/ T32 w 457"/>
                  <a:gd name="T34" fmla="+- 0 154 154"/>
                  <a:gd name="T35" fmla="*/ 154 h 442"/>
                  <a:gd name="T36" fmla="+- 0 533 76"/>
                  <a:gd name="T37" fmla="*/ T36 w 457"/>
                  <a:gd name="T38" fmla="+- 0 415 154"/>
                  <a:gd name="T39" fmla="*/ 415 h 442"/>
                  <a:gd name="T40" fmla="+- 0 350 76"/>
                  <a:gd name="T41" fmla="*/ T40 w 457"/>
                  <a:gd name="T42" fmla="+- 0 415 154"/>
                  <a:gd name="T43" fmla="*/ 415 h 442"/>
                  <a:gd name="T44" fmla="+- 0 356 76"/>
                  <a:gd name="T45" fmla="*/ T44 w 457"/>
                  <a:gd name="T46" fmla="+- 0 420 154"/>
                  <a:gd name="T47" fmla="*/ 420 h 442"/>
                  <a:gd name="T48" fmla="+- 0 356 76"/>
                  <a:gd name="T49" fmla="*/ T48 w 457"/>
                  <a:gd name="T50" fmla="+- 0 595 154"/>
                  <a:gd name="T51" fmla="*/ 595 h 442"/>
                  <a:gd name="T52" fmla="+- 0 533 76"/>
                  <a:gd name="T53" fmla="*/ T52 w 457"/>
                  <a:gd name="T54" fmla="+- 0 595 154"/>
                  <a:gd name="T55" fmla="*/ 595 h 442"/>
                  <a:gd name="T56" fmla="+- 0 533 76"/>
                  <a:gd name="T57" fmla="*/ T56 w 457"/>
                  <a:gd name="T58" fmla="+- 0 415 154"/>
                  <a:gd name="T59" fmla="*/ 415 h 4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457" h="442">
                    <a:moveTo>
                      <a:pt x="227" y="0"/>
                    </a:moveTo>
                    <a:lnTo>
                      <a:pt x="0" y="226"/>
                    </a:lnTo>
                    <a:lnTo>
                      <a:pt x="0" y="441"/>
                    </a:lnTo>
                    <a:lnTo>
                      <a:pt x="175" y="441"/>
                    </a:lnTo>
                    <a:lnTo>
                      <a:pt x="175" y="266"/>
                    </a:lnTo>
                    <a:lnTo>
                      <a:pt x="180" y="261"/>
                    </a:lnTo>
                    <a:lnTo>
                      <a:pt x="457" y="261"/>
                    </a:lnTo>
                    <a:lnTo>
                      <a:pt x="457" y="226"/>
                    </a:lnTo>
                    <a:lnTo>
                      <a:pt x="227" y="0"/>
                    </a:lnTo>
                    <a:close/>
                    <a:moveTo>
                      <a:pt x="457" y="261"/>
                    </a:moveTo>
                    <a:lnTo>
                      <a:pt x="274" y="261"/>
                    </a:lnTo>
                    <a:lnTo>
                      <a:pt x="280" y="266"/>
                    </a:lnTo>
                    <a:lnTo>
                      <a:pt x="280" y="441"/>
                    </a:lnTo>
                    <a:lnTo>
                      <a:pt x="457" y="441"/>
                    </a:lnTo>
                    <a:lnTo>
                      <a:pt x="457" y="261"/>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21" name="AutoShape 4">
                <a:extLst>
                  <a:ext uri="{FF2B5EF4-FFF2-40B4-BE49-F238E27FC236}">
                    <a16:creationId xmlns:a16="http://schemas.microsoft.com/office/drawing/2014/main" id="{8F357E7E-5B65-468D-A68C-D4C113AB1B33}"/>
                  </a:ext>
                </a:extLst>
              </p:cNvPr>
              <p:cNvSpPr>
                <a:spLocks/>
              </p:cNvSpPr>
              <p:nvPr/>
            </p:nvSpPr>
            <p:spPr bwMode="auto">
              <a:xfrm>
                <a:off x="0" y="4"/>
                <a:ext cx="609" cy="349"/>
              </a:xfrm>
              <a:custGeom>
                <a:avLst/>
                <a:gdLst>
                  <a:gd name="T0" fmla="*/ 387 w 609"/>
                  <a:gd name="T1" fmla="+- 0 89 4"/>
                  <a:gd name="T2" fmla="*/ 89 h 349"/>
                  <a:gd name="T3" fmla="*/ 302 w 609"/>
                  <a:gd name="T4" fmla="+- 0 89 4"/>
                  <a:gd name="T5" fmla="*/ 89 h 349"/>
                  <a:gd name="T6" fmla="*/ 566 w 609"/>
                  <a:gd name="T7" fmla="+- 0 353 4"/>
                  <a:gd name="T8" fmla="*/ 353 h 349"/>
                  <a:gd name="T9" fmla="*/ 608 w 609"/>
                  <a:gd name="T10" fmla="+- 0 311 4"/>
                  <a:gd name="T11" fmla="*/ 311 h 349"/>
                  <a:gd name="T12" fmla="*/ 387 w 609"/>
                  <a:gd name="T13" fmla="+- 0 89 4"/>
                  <a:gd name="T14" fmla="*/ 89 h 349"/>
                  <a:gd name="T15" fmla="*/ 302 w 609"/>
                  <a:gd name="T16" fmla="+- 0 4 4"/>
                  <a:gd name="T17" fmla="*/ 4 h 349"/>
                  <a:gd name="T18" fmla="*/ 302 w 609"/>
                  <a:gd name="T19" fmla="+- 0 4 4"/>
                  <a:gd name="T20" fmla="*/ 4 h 349"/>
                  <a:gd name="T21" fmla="*/ 0 w 609"/>
                  <a:gd name="T22" fmla="+- 0 306 4"/>
                  <a:gd name="T23" fmla="*/ 306 h 349"/>
                  <a:gd name="T24" fmla="*/ 42 w 609"/>
                  <a:gd name="T25" fmla="+- 0 349 4"/>
                  <a:gd name="T26" fmla="*/ 349 h 349"/>
                  <a:gd name="T27" fmla="*/ 302 w 609"/>
                  <a:gd name="T28" fmla="+- 0 89 4"/>
                  <a:gd name="T29" fmla="*/ 89 h 349"/>
                  <a:gd name="T30" fmla="*/ 387 w 609"/>
                  <a:gd name="T31" fmla="+- 0 89 4"/>
                  <a:gd name="T32" fmla="*/ 89 h 349"/>
                  <a:gd name="T33" fmla="*/ 302 w 609"/>
                  <a:gd name="T34" fmla="+- 0 4 4"/>
                  <a:gd name="T35" fmla="*/ 4 h 34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Lst>
                <a:rect l="0" t="0" r="r" b="b"/>
                <a:pathLst>
                  <a:path w="609" h="349">
                    <a:moveTo>
                      <a:pt x="387" y="85"/>
                    </a:moveTo>
                    <a:lnTo>
                      <a:pt x="302" y="85"/>
                    </a:lnTo>
                    <a:lnTo>
                      <a:pt x="566" y="349"/>
                    </a:lnTo>
                    <a:lnTo>
                      <a:pt x="608" y="307"/>
                    </a:lnTo>
                    <a:lnTo>
                      <a:pt x="387" y="85"/>
                    </a:lnTo>
                    <a:close/>
                    <a:moveTo>
                      <a:pt x="302" y="0"/>
                    </a:moveTo>
                    <a:lnTo>
                      <a:pt x="302" y="0"/>
                    </a:lnTo>
                    <a:lnTo>
                      <a:pt x="0" y="302"/>
                    </a:lnTo>
                    <a:lnTo>
                      <a:pt x="42" y="345"/>
                    </a:lnTo>
                    <a:lnTo>
                      <a:pt x="302" y="85"/>
                    </a:lnTo>
                    <a:lnTo>
                      <a:pt x="387" y="85"/>
                    </a:lnTo>
                    <a:lnTo>
                      <a:pt x="302"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grpSp>
        <p:grpSp>
          <p:nvGrpSpPr>
            <p:cNvPr id="23" name="Group 8">
              <a:extLst>
                <a:ext uri="{FF2B5EF4-FFF2-40B4-BE49-F238E27FC236}">
                  <a16:creationId xmlns:a16="http://schemas.microsoft.com/office/drawing/2014/main" id="{E7643026-B329-46D0-A93C-1C1CBC1F10A6}"/>
                </a:ext>
              </a:extLst>
            </p:cNvPr>
            <p:cNvGrpSpPr>
              <a:grpSpLocks/>
            </p:cNvGrpSpPr>
            <p:nvPr/>
          </p:nvGrpSpPr>
          <p:grpSpPr bwMode="auto">
            <a:xfrm>
              <a:off x="7836989" y="3299016"/>
              <a:ext cx="171095" cy="366849"/>
              <a:chOff x="0" y="0"/>
              <a:chExt cx="377" cy="656"/>
            </a:xfrm>
          </p:grpSpPr>
          <p:sp>
            <p:nvSpPr>
              <p:cNvPr id="24" name="AutoShape 9">
                <a:extLst>
                  <a:ext uri="{FF2B5EF4-FFF2-40B4-BE49-F238E27FC236}">
                    <a16:creationId xmlns:a16="http://schemas.microsoft.com/office/drawing/2014/main" id="{36133013-D3B6-48C7-A114-F2DD4DC4794B}"/>
                  </a:ext>
                </a:extLst>
              </p:cNvPr>
              <p:cNvSpPr>
                <a:spLocks/>
              </p:cNvSpPr>
              <p:nvPr/>
            </p:nvSpPr>
            <p:spPr bwMode="auto">
              <a:xfrm>
                <a:off x="0" y="0"/>
                <a:ext cx="377" cy="656"/>
              </a:xfrm>
              <a:custGeom>
                <a:avLst/>
                <a:gdLst>
                  <a:gd name="T0" fmla="*/ 33 w 377"/>
                  <a:gd name="T1" fmla="*/ 413 h 656"/>
                  <a:gd name="T2" fmla="*/ 5 w 377"/>
                  <a:gd name="T3" fmla="*/ 437 h 656"/>
                  <a:gd name="T4" fmla="*/ 11 w 377"/>
                  <a:gd name="T5" fmla="*/ 492 h 656"/>
                  <a:gd name="T6" fmla="*/ 87 w 377"/>
                  <a:gd name="T7" fmla="*/ 564 h 656"/>
                  <a:gd name="T8" fmla="*/ 166 w 377"/>
                  <a:gd name="T9" fmla="*/ 578 h 656"/>
                  <a:gd name="T10" fmla="*/ 203 w 377"/>
                  <a:gd name="T11" fmla="*/ 656 h 656"/>
                  <a:gd name="T12" fmla="*/ 243 w 377"/>
                  <a:gd name="T13" fmla="*/ 575 h 656"/>
                  <a:gd name="T14" fmla="*/ 307 w 377"/>
                  <a:gd name="T15" fmla="*/ 553 h 656"/>
                  <a:gd name="T16" fmla="*/ 353 w 377"/>
                  <a:gd name="T17" fmla="*/ 507 h 656"/>
                  <a:gd name="T18" fmla="*/ 165 w 377"/>
                  <a:gd name="T19" fmla="*/ 500 h 656"/>
                  <a:gd name="T20" fmla="*/ 135 w 377"/>
                  <a:gd name="T21" fmla="*/ 489 h 656"/>
                  <a:gd name="T22" fmla="*/ 102 w 377"/>
                  <a:gd name="T23" fmla="*/ 451 h 656"/>
                  <a:gd name="T24" fmla="*/ 85 w 377"/>
                  <a:gd name="T25" fmla="*/ 425 h 656"/>
                  <a:gd name="T26" fmla="*/ 48 w 377"/>
                  <a:gd name="T27" fmla="*/ 410 h 656"/>
                  <a:gd name="T28" fmla="*/ 184 w 377"/>
                  <a:gd name="T29" fmla="*/ 0 h 656"/>
                  <a:gd name="T30" fmla="*/ 168 w 377"/>
                  <a:gd name="T31" fmla="*/ 11 h 656"/>
                  <a:gd name="T32" fmla="*/ 166 w 377"/>
                  <a:gd name="T33" fmla="*/ 42 h 656"/>
                  <a:gd name="T34" fmla="*/ 143 w 377"/>
                  <a:gd name="T35" fmla="*/ 68 h 656"/>
                  <a:gd name="T36" fmla="*/ 96 w 377"/>
                  <a:gd name="T37" fmla="*/ 79 h 656"/>
                  <a:gd name="T38" fmla="*/ 43 w 377"/>
                  <a:gd name="T39" fmla="*/ 110 h 656"/>
                  <a:gd name="T40" fmla="*/ 8 w 377"/>
                  <a:gd name="T41" fmla="*/ 172 h 656"/>
                  <a:gd name="T42" fmla="*/ 21 w 377"/>
                  <a:gd name="T43" fmla="*/ 274 h 656"/>
                  <a:gd name="T44" fmla="*/ 117 w 377"/>
                  <a:gd name="T45" fmla="*/ 342 h 656"/>
                  <a:gd name="T46" fmla="*/ 165 w 377"/>
                  <a:gd name="T47" fmla="*/ 500 h 656"/>
                  <a:gd name="T48" fmla="*/ 204 w 377"/>
                  <a:gd name="T49" fmla="*/ 375 h 656"/>
                  <a:gd name="T50" fmla="*/ 363 w 377"/>
                  <a:gd name="T51" fmla="*/ 368 h 656"/>
                  <a:gd name="T52" fmla="*/ 274 w 377"/>
                  <a:gd name="T53" fmla="*/ 294 h 656"/>
                  <a:gd name="T54" fmla="*/ 203 w 377"/>
                  <a:gd name="T55" fmla="*/ 262 h 656"/>
                  <a:gd name="T56" fmla="*/ 142 w 377"/>
                  <a:gd name="T57" fmla="*/ 254 h 656"/>
                  <a:gd name="T58" fmla="*/ 106 w 377"/>
                  <a:gd name="T59" fmla="*/ 227 h 656"/>
                  <a:gd name="T60" fmla="*/ 106 w 377"/>
                  <a:gd name="T61" fmla="*/ 182 h 656"/>
                  <a:gd name="T62" fmla="*/ 141 w 377"/>
                  <a:gd name="T63" fmla="*/ 148 h 656"/>
                  <a:gd name="T64" fmla="*/ 343 w 377"/>
                  <a:gd name="T65" fmla="*/ 141 h 656"/>
                  <a:gd name="T66" fmla="*/ 287 w 377"/>
                  <a:gd name="T67" fmla="*/ 89 h 656"/>
                  <a:gd name="T68" fmla="*/ 203 w 377"/>
                  <a:gd name="T69" fmla="*/ 14 h 656"/>
                  <a:gd name="T70" fmla="*/ 363 w 377"/>
                  <a:gd name="T71" fmla="*/ 368 h 656"/>
                  <a:gd name="T72" fmla="*/ 231 w 377"/>
                  <a:gd name="T73" fmla="*/ 379 h 656"/>
                  <a:gd name="T74" fmla="*/ 265 w 377"/>
                  <a:gd name="T75" fmla="*/ 411 h 656"/>
                  <a:gd name="T76" fmla="*/ 262 w 377"/>
                  <a:gd name="T77" fmla="*/ 463 h 656"/>
                  <a:gd name="T78" fmla="*/ 223 w 377"/>
                  <a:gd name="T79" fmla="*/ 496 h 656"/>
                  <a:gd name="T80" fmla="*/ 356 w 377"/>
                  <a:gd name="T81" fmla="*/ 500 h 656"/>
                  <a:gd name="T82" fmla="*/ 373 w 377"/>
                  <a:gd name="T83" fmla="*/ 456 h 656"/>
                  <a:gd name="T84" fmla="*/ 364 w 377"/>
                  <a:gd name="T85" fmla="*/ 369 h 656"/>
                  <a:gd name="T86" fmla="*/ 343 w 377"/>
                  <a:gd name="T87" fmla="*/ 141 h 656"/>
                  <a:gd name="T88" fmla="*/ 166 w 377"/>
                  <a:gd name="T89" fmla="*/ 262 h 656"/>
                  <a:gd name="T90" fmla="*/ 203 w 377"/>
                  <a:gd name="T91" fmla="*/ 142 h 656"/>
                  <a:gd name="T92" fmla="*/ 343 w 377"/>
                  <a:gd name="T93" fmla="*/ 141 h 656"/>
                  <a:gd name="T94" fmla="*/ 203 w 377"/>
                  <a:gd name="T95" fmla="*/ 142 h 656"/>
                  <a:gd name="T96" fmla="*/ 234 w 377"/>
                  <a:gd name="T97" fmla="*/ 155 h 656"/>
                  <a:gd name="T98" fmla="*/ 260 w 377"/>
                  <a:gd name="T99" fmla="*/ 190 h 656"/>
                  <a:gd name="T100" fmla="*/ 272 w 377"/>
                  <a:gd name="T101" fmla="*/ 212 h 656"/>
                  <a:gd name="T102" fmla="*/ 311 w 377"/>
                  <a:gd name="T103" fmla="*/ 231 h 656"/>
                  <a:gd name="T104" fmla="*/ 345 w 377"/>
                  <a:gd name="T105" fmla="*/ 218 h 656"/>
                  <a:gd name="T106" fmla="*/ 360 w 377"/>
                  <a:gd name="T107" fmla="*/ 182 h 656"/>
                  <a:gd name="T108" fmla="*/ 343 w 377"/>
                  <a:gd name="T109" fmla="*/ 14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7" h="656">
                    <a:moveTo>
                      <a:pt x="48" y="410"/>
                    </a:moveTo>
                    <a:lnTo>
                      <a:pt x="33" y="413"/>
                    </a:lnTo>
                    <a:lnTo>
                      <a:pt x="17" y="422"/>
                    </a:lnTo>
                    <a:lnTo>
                      <a:pt x="5" y="437"/>
                    </a:lnTo>
                    <a:lnTo>
                      <a:pt x="0" y="458"/>
                    </a:lnTo>
                    <a:lnTo>
                      <a:pt x="11" y="492"/>
                    </a:lnTo>
                    <a:lnTo>
                      <a:pt x="41" y="531"/>
                    </a:lnTo>
                    <a:lnTo>
                      <a:pt x="87" y="564"/>
                    </a:lnTo>
                    <a:lnTo>
                      <a:pt x="145" y="577"/>
                    </a:lnTo>
                    <a:lnTo>
                      <a:pt x="166" y="578"/>
                    </a:lnTo>
                    <a:lnTo>
                      <a:pt x="166" y="656"/>
                    </a:lnTo>
                    <a:lnTo>
                      <a:pt x="203" y="656"/>
                    </a:lnTo>
                    <a:lnTo>
                      <a:pt x="203" y="579"/>
                    </a:lnTo>
                    <a:lnTo>
                      <a:pt x="243" y="575"/>
                    </a:lnTo>
                    <a:lnTo>
                      <a:pt x="277" y="567"/>
                    </a:lnTo>
                    <a:lnTo>
                      <a:pt x="307" y="553"/>
                    </a:lnTo>
                    <a:lnTo>
                      <a:pt x="336" y="529"/>
                    </a:lnTo>
                    <a:lnTo>
                      <a:pt x="353" y="507"/>
                    </a:lnTo>
                    <a:lnTo>
                      <a:pt x="356" y="500"/>
                    </a:lnTo>
                    <a:lnTo>
                      <a:pt x="165" y="500"/>
                    </a:lnTo>
                    <a:lnTo>
                      <a:pt x="152" y="497"/>
                    </a:lnTo>
                    <a:lnTo>
                      <a:pt x="135" y="489"/>
                    </a:lnTo>
                    <a:lnTo>
                      <a:pt x="117" y="474"/>
                    </a:lnTo>
                    <a:lnTo>
                      <a:pt x="102" y="451"/>
                    </a:lnTo>
                    <a:lnTo>
                      <a:pt x="95" y="439"/>
                    </a:lnTo>
                    <a:lnTo>
                      <a:pt x="85" y="425"/>
                    </a:lnTo>
                    <a:lnTo>
                      <a:pt x="70" y="415"/>
                    </a:lnTo>
                    <a:lnTo>
                      <a:pt x="48" y="410"/>
                    </a:lnTo>
                    <a:close/>
                    <a:moveTo>
                      <a:pt x="201" y="0"/>
                    </a:moveTo>
                    <a:lnTo>
                      <a:pt x="184" y="0"/>
                    </a:lnTo>
                    <a:lnTo>
                      <a:pt x="173" y="3"/>
                    </a:lnTo>
                    <a:lnTo>
                      <a:pt x="168" y="11"/>
                    </a:lnTo>
                    <a:lnTo>
                      <a:pt x="166" y="25"/>
                    </a:lnTo>
                    <a:lnTo>
                      <a:pt x="166" y="42"/>
                    </a:lnTo>
                    <a:lnTo>
                      <a:pt x="166" y="65"/>
                    </a:lnTo>
                    <a:lnTo>
                      <a:pt x="143" y="68"/>
                    </a:lnTo>
                    <a:lnTo>
                      <a:pt x="120" y="72"/>
                    </a:lnTo>
                    <a:lnTo>
                      <a:pt x="96" y="79"/>
                    </a:lnTo>
                    <a:lnTo>
                      <a:pt x="73" y="88"/>
                    </a:lnTo>
                    <a:lnTo>
                      <a:pt x="43" y="110"/>
                    </a:lnTo>
                    <a:lnTo>
                      <a:pt x="21" y="139"/>
                    </a:lnTo>
                    <a:lnTo>
                      <a:pt x="8" y="172"/>
                    </a:lnTo>
                    <a:lnTo>
                      <a:pt x="3" y="208"/>
                    </a:lnTo>
                    <a:lnTo>
                      <a:pt x="21" y="274"/>
                    </a:lnTo>
                    <a:lnTo>
                      <a:pt x="64" y="317"/>
                    </a:lnTo>
                    <a:lnTo>
                      <a:pt x="117" y="342"/>
                    </a:lnTo>
                    <a:lnTo>
                      <a:pt x="165" y="356"/>
                    </a:lnTo>
                    <a:lnTo>
                      <a:pt x="165" y="500"/>
                    </a:lnTo>
                    <a:lnTo>
                      <a:pt x="204" y="500"/>
                    </a:lnTo>
                    <a:lnTo>
                      <a:pt x="204" y="375"/>
                    </a:lnTo>
                    <a:lnTo>
                      <a:pt x="205" y="368"/>
                    </a:lnTo>
                    <a:lnTo>
                      <a:pt x="363" y="368"/>
                    </a:lnTo>
                    <a:lnTo>
                      <a:pt x="328" y="325"/>
                    </a:lnTo>
                    <a:lnTo>
                      <a:pt x="274" y="294"/>
                    </a:lnTo>
                    <a:lnTo>
                      <a:pt x="203" y="275"/>
                    </a:lnTo>
                    <a:lnTo>
                      <a:pt x="203" y="262"/>
                    </a:lnTo>
                    <a:lnTo>
                      <a:pt x="166" y="262"/>
                    </a:lnTo>
                    <a:lnTo>
                      <a:pt x="142" y="254"/>
                    </a:lnTo>
                    <a:lnTo>
                      <a:pt x="121" y="242"/>
                    </a:lnTo>
                    <a:lnTo>
                      <a:pt x="106" y="227"/>
                    </a:lnTo>
                    <a:lnTo>
                      <a:pt x="100" y="206"/>
                    </a:lnTo>
                    <a:lnTo>
                      <a:pt x="106" y="182"/>
                    </a:lnTo>
                    <a:lnTo>
                      <a:pt x="120" y="162"/>
                    </a:lnTo>
                    <a:lnTo>
                      <a:pt x="141" y="148"/>
                    </a:lnTo>
                    <a:lnTo>
                      <a:pt x="166" y="141"/>
                    </a:lnTo>
                    <a:lnTo>
                      <a:pt x="343" y="141"/>
                    </a:lnTo>
                    <a:lnTo>
                      <a:pt x="334" y="126"/>
                    </a:lnTo>
                    <a:lnTo>
                      <a:pt x="287" y="89"/>
                    </a:lnTo>
                    <a:lnTo>
                      <a:pt x="203" y="65"/>
                    </a:lnTo>
                    <a:lnTo>
                      <a:pt x="203" y="14"/>
                    </a:lnTo>
                    <a:lnTo>
                      <a:pt x="201" y="0"/>
                    </a:lnTo>
                    <a:close/>
                    <a:moveTo>
                      <a:pt x="363" y="368"/>
                    </a:moveTo>
                    <a:lnTo>
                      <a:pt x="205" y="368"/>
                    </a:lnTo>
                    <a:lnTo>
                      <a:pt x="231" y="379"/>
                    </a:lnTo>
                    <a:lnTo>
                      <a:pt x="251" y="393"/>
                    </a:lnTo>
                    <a:lnTo>
                      <a:pt x="265" y="411"/>
                    </a:lnTo>
                    <a:lnTo>
                      <a:pt x="270" y="435"/>
                    </a:lnTo>
                    <a:lnTo>
                      <a:pt x="262" y="463"/>
                    </a:lnTo>
                    <a:lnTo>
                      <a:pt x="245" y="483"/>
                    </a:lnTo>
                    <a:lnTo>
                      <a:pt x="223" y="496"/>
                    </a:lnTo>
                    <a:lnTo>
                      <a:pt x="204" y="500"/>
                    </a:lnTo>
                    <a:lnTo>
                      <a:pt x="356" y="500"/>
                    </a:lnTo>
                    <a:lnTo>
                      <a:pt x="366" y="482"/>
                    </a:lnTo>
                    <a:lnTo>
                      <a:pt x="373" y="456"/>
                    </a:lnTo>
                    <a:lnTo>
                      <a:pt x="376" y="428"/>
                    </a:lnTo>
                    <a:lnTo>
                      <a:pt x="364" y="369"/>
                    </a:lnTo>
                    <a:lnTo>
                      <a:pt x="363" y="368"/>
                    </a:lnTo>
                    <a:close/>
                    <a:moveTo>
                      <a:pt x="343" y="141"/>
                    </a:moveTo>
                    <a:lnTo>
                      <a:pt x="166" y="141"/>
                    </a:lnTo>
                    <a:lnTo>
                      <a:pt x="166" y="262"/>
                    </a:lnTo>
                    <a:lnTo>
                      <a:pt x="203" y="262"/>
                    </a:lnTo>
                    <a:lnTo>
                      <a:pt x="203" y="142"/>
                    </a:lnTo>
                    <a:lnTo>
                      <a:pt x="343" y="142"/>
                    </a:lnTo>
                    <a:lnTo>
                      <a:pt x="343" y="141"/>
                    </a:lnTo>
                    <a:close/>
                    <a:moveTo>
                      <a:pt x="343" y="142"/>
                    </a:moveTo>
                    <a:lnTo>
                      <a:pt x="203" y="142"/>
                    </a:lnTo>
                    <a:lnTo>
                      <a:pt x="217" y="146"/>
                    </a:lnTo>
                    <a:lnTo>
                      <a:pt x="234" y="155"/>
                    </a:lnTo>
                    <a:lnTo>
                      <a:pt x="249" y="170"/>
                    </a:lnTo>
                    <a:lnTo>
                      <a:pt x="260" y="190"/>
                    </a:lnTo>
                    <a:lnTo>
                      <a:pt x="263" y="198"/>
                    </a:lnTo>
                    <a:lnTo>
                      <a:pt x="272" y="212"/>
                    </a:lnTo>
                    <a:lnTo>
                      <a:pt x="288" y="225"/>
                    </a:lnTo>
                    <a:lnTo>
                      <a:pt x="311" y="231"/>
                    </a:lnTo>
                    <a:lnTo>
                      <a:pt x="329" y="227"/>
                    </a:lnTo>
                    <a:lnTo>
                      <a:pt x="345" y="218"/>
                    </a:lnTo>
                    <a:lnTo>
                      <a:pt x="356" y="203"/>
                    </a:lnTo>
                    <a:lnTo>
                      <a:pt x="360" y="182"/>
                    </a:lnTo>
                    <a:lnTo>
                      <a:pt x="355" y="162"/>
                    </a:lnTo>
                    <a:lnTo>
                      <a:pt x="343" y="14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grpSp>
      </p:grpSp>
      <p:sp>
        <p:nvSpPr>
          <p:cNvPr id="26" name="Rectangle 16">
            <a:extLst>
              <a:ext uri="{FF2B5EF4-FFF2-40B4-BE49-F238E27FC236}">
                <a16:creationId xmlns:a16="http://schemas.microsoft.com/office/drawing/2014/main" id="{54809475-1567-43B4-9902-F0A9F2F3B8C2}"/>
              </a:ext>
            </a:extLst>
          </p:cNvPr>
          <p:cNvSpPr>
            <a:spLocks noChangeArrowheads="1"/>
          </p:cNvSpPr>
          <p:nvPr/>
        </p:nvSpPr>
        <p:spPr bwMode="auto">
          <a:xfrm>
            <a:off x="5471993" y="2014043"/>
            <a:ext cx="6858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sp>
        <p:nvSpPr>
          <p:cNvPr id="36" name="TextBox 35">
            <a:extLst>
              <a:ext uri="{FF2B5EF4-FFF2-40B4-BE49-F238E27FC236}">
                <a16:creationId xmlns:a16="http://schemas.microsoft.com/office/drawing/2014/main" id="{B5122D3F-EE46-4AD4-904C-2013D0EBBE01}"/>
              </a:ext>
            </a:extLst>
          </p:cNvPr>
          <p:cNvSpPr txBox="1"/>
          <p:nvPr/>
        </p:nvSpPr>
        <p:spPr>
          <a:xfrm>
            <a:off x="4388098" y="3640304"/>
            <a:ext cx="1436273" cy="300082"/>
          </a:xfrm>
          <a:prstGeom prst="rect">
            <a:avLst/>
          </a:prstGeom>
          <a:noFill/>
        </p:spPr>
        <p:txBody>
          <a:bodyPr wrap="square" rtlCol="0">
            <a:spAutoFit/>
          </a:bodyPr>
          <a:lstStyle/>
          <a:p>
            <a:pPr eaLnBrk="0" hangingPunct="0">
              <a:spcBef>
                <a:spcPts val="1350"/>
              </a:spcBef>
              <a:spcAft>
                <a:spcPts val="450"/>
              </a:spcAft>
              <a:buClr>
                <a:srgbClr val="006666"/>
              </a:buClr>
            </a:pPr>
            <a:r>
              <a:rPr lang="en-US" sz="1350" b="1" kern="0" dirty="0">
                <a:solidFill>
                  <a:schemeClr val="accent1"/>
                </a:solidFill>
                <a:latin typeface="Arial"/>
              </a:rPr>
              <a:t>Owner’s Equity</a:t>
            </a:r>
          </a:p>
        </p:txBody>
      </p:sp>
      <p:grpSp>
        <p:nvGrpSpPr>
          <p:cNvPr id="27" name="Group 11">
            <a:extLst>
              <a:ext uri="{FF2B5EF4-FFF2-40B4-BE49-F238E27FC236}">
                <a16:creationId xmlns:a16="http://schemas.microsoft.com/office/drawing/2014/main" id="{B516A7D3-5C74-42F4-AB78-74BF38F09A8D}"/>
              </a:ext>
            </a:extLst>
          </p:cNvPr>
          <p:cNvGrpSpPr>
            <a:grpSpLocks/>
          </p:cNvGrpSpPr>
          <p:nvPr/>
        </p:nvGrpSpPr>
        <p:grpSpPr bwMode="auto">
          <a:xfrm>
            <a:off x="4939149" y="3982452"/>
            <a:ext cx="300038" cy="300038"/>
            <a:chOff x="0" y="0"/>
            <a:chExt cx="629" cy="629"/>
          </a:xfrm>
        </p:grpSpPr>
        <p:sp>
          <p:nvSpPr>
            <p:cNvPr id="28" name="AutoShape 15">
              <a:extLst>
                <a:ext uri="{FF2B5EF4-FFF2-40B4-BE49-F238E27FC236}">
                  <a16:creationId xmlns:a16="http://schemas.microsoft.com/office/drawing/2014/main" id="{AAE6827B-A1E2-4C9C-A254-46FC4CBFA84C}"/>
                </a:ext>
              </a:extLst>
            </p:cNvPr>
            <p:cNvSpPr>
              <a:spLocks/>
            </p:cNvSpPr>
            <p:nvPr/>
          </p:nvSpPr>
          <p:spPr bwMode="auto">
            <a:xfrm>
              <a:off x="163" y="348"/>
              <a:ext cx="420" cy="281"/>
            </a:xfrm>
            <a:custGeom>
              <a:avLst/>
              <a:gdLst>
                <a:gd name="T0" fmla="+- 0 280 163"/>
                <a:gd name="T1" fmla="*/ T0 w 420"/>
                <a:gd name="T2" fmla="+- 0 366 348"/>
                <a:gd name="T3" fmla="*/ 366 h 281"/>
                <a:gd name="T4" fmla="+- 0 163 163"/>
                <a:gd name="T5" fmla="*/ T4 w 420"/>
                <a:gd name="T6" fmla="+- 0 602 348"/>
                <a:gd name="T7" fmla="*/ 602 h 281"/>
                <a:gd name="T8" fmla="+- 0 231 163"/>
                <a:gd name="T9" fmla="*/ T8 w 420"/>
                <a:gd name="T10" fmla="+- 0 623 348"/>
                <a:gd name="T11" fmla="*/ 623 h 281"/>
                <a:gd name="T12" fmla="+- 0 301 163"/>
                <a:gd name="T13" fmla="*/ T12 w 420"/>
                <a:gd name="T14" fmla="+- 0 629 348"/>
                <a:gd name="T15" fmla="*/ 629 h 281"/>
                <a:gd name="T16" fmla="+- 0 371 163"/>
                <a:gd name="T17" fmla="*/ T16 w 420"/>
                <a:gd name="T18" fmla="+- 0 618 348"/>
                <a:gd name="T19" fmla="*/ 618 h 281"/>
                <a:gd name="T20" fmla="+- 0 412 163"/>
                <a:gd name="T21" fmla="*/ T20 w 420"/>
                <a:gd name="T22" fmla="+- 0 601 348"/>
                <a:gd name="T23" fmla="*/ 601 h 281"/>
                <a:gd name="T24" fmla="+- 0 299 163"/>
                <a:gd name="T25" fmla="*/ T24 w 420"/>
                <a:gd name="T26" fmla="+- 0 601 348"/>
                <a:gd name="T27" fmla="*/ 601 h 281"/>
                <a:gd name="T28" fmla="+- 0 266 163"/>
                <a:gd name="T29" fmla="*/ T28 w 420"/>
                <a:gd name="T30" fmla="+- 0 600 348"/>
                <a:gd name="T31" fmla="*/ 600 h 281"/>
                <a:gd name="T32" fmla="+- 0 234 163"/>
                <a:gd name="T33" fmla="*/ T32 w 420"/>
                <a:gd name="T34" fmla="+- 0 596 348"/>
                <a:gd name="T35" fmla="*/ 596 h 281"/>
                <a:gd name="T36" fmla="+- 0 203 163"/>
                <a:gd name="T37" fmla="*/ T36 w 420"/>
                <a:gd name="T38" fmla="+- 0 587 348"/>
                <a:gd name="T39" fmla="*/ 587 h 281"/>
                <a:gd name="T40" fmla="+- 0 298 163"/>
                <a:gd name="T41" fmla="*/ T40 w 420"/>
                <a:gd name="T42" fmla="+- 0 396 348"/>
                <a:gd name="T43" fmla="*/ 396 h 281"/>
                <a:gd name="T44" fmla="+- 0 551 163"/>
                <a:gd name="T45" fmla="*/ T44 w 420"/>
                <a:gd name="T46" fmla="+- 0 378 348"/>
                <a:gd name="T47" fmla="*/ 378 h 281"/>
                <a:gd name="T48" fmla="+- 0 580 163"/>
                <a:gd name="T49" fmla="*/ T48 w 420"/>
                <a:gd name="T50" fmla="+- 0 378 348"/>
                <a:gd name="T51" fmla="*/ 378 h 281"/>
                <a:gd name="T52" fmla="+- 0 581 163"/>
                <a:gd name="T53" fmla="*/ T52 w 420"/>
                <a:gd name="T54" fmla="+- 0 370 348"/>
                <a:gd name="T55" fmla="*/ 370 h 281"/>
                <a:gd name="T56" fmla="+- 0 581 163"/>
                <a:gd name="T57" fmla="*/ T56 w 420"/>
                <a:gd name="T58" fmla="+- 0 369 348"/>
                <a:gd name="T59" fmla="*/ 369 h 281"/>
                <a:gd name="T60" fmla="+- 0 280 163"/>
                <a:gd name="T61" fmla="*/ T60 w 420"/>
                <a:gd name="T62" fmla="+- 0 369 348"/>
                <a:gd name="T63" fmla="*/ 369 h 281"/>
                <a:gd name="T64" fmla="+- 0 280 163"/>
                <a:gd name="T65" fmla="*/ T64 w 420"/>
                <a:gd name="T66" fmla="+- 0 366 348"/>
                <a:gd name="T67" fmla="*/ 366 h 281"/>
                <a:gd name="T68" fmla="+- 0 580 163"/>
                <a:gd name="T69" fmla="*/ T68 w 420"/>
                <a:gd name="T70" fmla="+- 0 378 348"/>
                <a:gd name="T71" fmla="*/ 378 h 281"/>
                <a:gd name="T72" fmla="+- 0 551 163"/>
                <a:gd name="T73" fmla="*/ T72 w 420"/>
                <a:gd name="T74" fmla="+- 0 378 348"/>
                <a:gd name="T75" fmla="*/ 378 h 281"/>
                <a:gd name="T76" fmla="+- 0 549 163"/>
                <a:gd name="T77" fmla="*/ T76 w 420"/>
                <a:gd name="T78" fmla="+- 0 388 348"/>
                <a:gd name="T79" fmla="*/ 388 h 281"/>
                <a:gd name="T80" fmla="+- 0 547 163"/>
                <a:gd name="T81" fmla="*/ T80 w 420"/>
                <a:gd name="T82" fmla="+- 0 399 348"/>
                <a:gd name="T83" fmla="*/ 399 h 281"/>
                <a:gd name="T84" fmla="+- 0 545 163"/>
                <a:gd name="T85" fmla="*/ T84 w 420"/>
                <a:gd name="T86" fmla="+- 0 408 348"/>
                <a:gd name="T87" fmla="*/ 408 h 281"/>
                <a:gd name="T88" fmla="+- 0 542 163"/>
                <a:gd name="T89" fmla="*/ T88 w 420"/>
                <a:gd name="T90" fmla="+- 0 416 348"/>
                <a:gd name="T91" fmla="*/ 416 h 281"/>
                <a:gd name="T92" fmla="+- 0 539 163"/>
                <a:gd name="T93" fmla="*/ T92 w 420"/>
                <a:gd name="T94" fmla="+- 0 427 348"/>
                <a:gd name="T95" fmla="*/ 427 h 281"/>
                <a:gd name="T96" fmla="+- 0 539 163"/>
                <a:gd name="T97" fmla="*/ T96 w 420"/>
                <a:gd name="T98" fmla="+- 0 427 348"/>
                <a:gd name="T99" fmla="*/ 427 h 281"/>
                <a:gd name="T100" fmla="+- 0 527 163"/>
                <a:gd name="T101" fmla="*/ T100 w 420"/>
                <a:gd name="T102" fmla="+- 0 455 348"/>
                <a:gd name="T103" fmla="*/ 455 h 281"/>
                <a:gd name="T104" fmla="+- 0 513 163"/>
                <a:gd name="T105" fmla="*/ T104 w 420"/>
                <a:gd name="T106" fmla="+- 0 480 348"/>
                <a:gd name="T107" fmla="*/ 480 h 281"/>
                <a:gd name="T108" fmla="+- 0 495 163"/>
                <a:gd name="T109" fmla="*/ T108 w 420"/>
                <a:gd name="T110" fmla="+- 0 504 348"/>
                <a:gd name="T111" fmla="*/ 504 h 281"/>
                <a:gd name="T112" fmla="+- 0 475 163"/>
                <a:gd name="T113" fmla="*/ T112 w 420"/>
                <a:gd name="T114" fmla="+- 0 527 348"/>
                <a:gd name="T115" fmla="*/ 527 h 281"/>
                <a:gd name="T116" fmla="+- 0 444 163"/>
                <a:gd name="T117" fmla="*/ T116 w 420"/>
                <a:gd name="T118" fmla="+- 0 552 348"/>
                <a:gd name="T119" fmla="*/ 552 h 281"/>
                <a:gd name="T120" fmla="+- 0 409 163"/>
                <a:gd name="T121" fmla="*/ T120 w 420"/>
                <a:gd name="T122" fmla="+- 0 573 348"/>
                <a:gd name="T123" fmla="*/ 573 h 281"/>
                <a:gd name="T124" fmla="+- 0 372 163"/>
                <a:gd name="T125" fmla="*/ T124 w 420"/>
                <a:gd name="T126" fmla="+- 0 588 348"/>
                <a:gd name="T127" fmla="*/ 588 h 281"/>
                <a:gd name="T128" fmla="+- 0 332 163"/>
                <a:gd name="T129" fmla="*/ T128 w 420"/>
                <a:gd name="T130" fmla="+- 0 598 348"/>
                <a:gd name="T131" fmla="*/ 598 h 281"/>
                <a:gd name="T132" fmla="+- 0 299 163"/>
                <a:gd name="T133" fmla="*/ T132 w 420"/>
                <a:gd name="T134" fmla="+- 0 601 348"/>
                <a:gd name="T135" fmla="*/ 601 h 281"/>
                <a:gd name="T136" fmla="+- 0 412 163"/>
                <a:gd name="T137" fmla="*/ T136 w 420"/>
                <a:gd name="T138" fmla="+- 0 601 348"/>
                <a:gd name="T139" fmla="*/ 601 h 281"/>
                <a:gd name="T140" fmla="+- 0 437 163"/>
                <a:gd name="T141" fmla="*/ T140 w 420"/>
                <a:gd name="T142" fmla="+- 0 590 348"/>
                <a:gd name="T143" fmla="*/ 590 h 281"/>
                <a:gd name="T144" fmla="+- 0 495 163"/>
                <a:gd name="T145" fmla="*/ T144 w 420"/>
                <a:gd name="T146" fmla="+- 0 546 348"/>
                <a:gd name="T147" fmla="*/ 546 h 281"/>
                <a:gd name="T148" fmla="+- 0 519 163"/>
                <a:gd name="T149" fmla="*/ T148 w 420"/>
                <a:gd name="T150" fmla="+- 0 521 348"/>
                <a:gd name="T151" fmla="*/ 521 h 281"/>
                <a:gd name="T152" fmla="+- 0 538 163"/>
                <a:gd name="T153" fmla="*/ T152 w 420"/>
                <a:gd name="T154" fmla="+- 0 494 348"/>
                <a:gd name="T155" fmla="*/ 494 h 281"/>
                <a:gd name="T156" fmla="+- 0 554 163"/>
                <a:gd name="T157" fmla="*/ T156 w 420"/>
                <a:gd name="T158" fmla="+- 0 466 348"/>
                <a:gd name="T159" fmla="*/ 466 h 281"/>
                <a:gd name="T160" fmla="+- 0 566 163"/>
                <a:gd name="T161" fmla="*/ T160 w 420"/>
                <a:gd name="T162" fmla="+- 0 436 348"/>
                <a:gd name="T163" fmla="*/ 436 h 281"/>
                <a:gd name="T164" fmla="+- 0 573 163"/>
                <a:gd name="T165" fmla="*/ T164 w 420"/>
                <a:gd name="T166" fmla="+- 0 414 348"/>
                <a:gd name="T167" fmla="*/ 414 h 281"/>
                <a:gd name="T168" fmla="+- 0 578 163"/>
                <a:gd name="T169" fmla="*/ T168 w 420"/>
                <a:gd name="T170" fmla="+- 0 392 348"/>
                <a:gd name="T171" fmla="*/ 392 h 281"/>
                <a:gd name="T172" fmla="+- 0 580 163"/>
                <a:gd name="T173" fmla="*/ T172 w 420"/>
                <a:gd name="T174" fmla="+- 0 378 348"/>
                <a:gd name="T175" fmla="*/ 378 h 281"/>
                <a:gd name="T176" fmla="+- 0 583 163"/>
                <a:gd name="T177" fmla="*/ T176 w 420"/>
                <a:gd name="T178" fmla="+- 0 348 348"/>
                <a:gd name="T179" fmla="*/ 348 h 281"/>
                <a:gd name="T180" fmla="+- 0 280 163"/>
                <a:gd name="T181" fmla="*/ T180 w 420"/>
                <a:gd name="T182" fmla="+- 0 369 348"/>
                <a:gd name="T183" fmla="*/ 369 h 281"/>
                <a:gd name="T184" fmla="+- 0 581 163"/>
                <a:gd name="T185" fmla="*/ T184 w 420"/>
                <a:gd name="T186" fmla="+- 0 369 348"/>
                <a:gd name="T187" fmla="*/ 369 h 281"/>
                <a:gd name="T188" fmla="+- 0 583 163"/>
                <a:gd name="T189" fmla="*/ T188 w 420"/>
                <a:gd name="T190" fmla="+- 0 348 348"/>
                <a:gd name="T191" fmla="*/ 348 h 2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420" h="281">
                  <a:moveTo>
                    <a:pt x="117" y="18"/>
                  </a:moveTo>
                  <a:lnTo>
                    <a:pt x="0" y="254"/>
                  </a:lnTo>
                  <a:lnTo>
                    <a:pt x="68" y="275"/>
                  </a:lnTo>
                  <a:lnTo>
                    <a:pt x="138" y="281"/>
                  </a:lnTo>
                  <a:lnTo>
                    <a:pt x="208" y="270"/>
                  </a:lnTo>
                  <a:lnTo>
                    <a:pt x="249" y="253"/>
                  </a:lnTo>
                  <a:lnTo>
                    <a:pt x="136" y="253"/>
                  </a:lnTo>
                  <a:lnTo>
                    <a:pt x="103" y="252"/>
                  </a:lnTo>
                  <a:lnTo>
                    <a:pt x="71" y="248"/>
                  </a:lnTo>
                  <a:lnTo>
                    <a:pt x="40" y="239"/>
                  </a:lnTo>
                  <a:lnTo>
                    <a:pt x="135" y="48"/>
                  </a:lnTo>
                  <a:lnTo>
                    <a:pt x="388" y="30"/>
                  </a:lnTo>
                  <a:lnTo>
                    <a:pt x="417" y="30"/>
                  </a:lnTo>
                  <a:lnTo>
                    <a:pt x="418" y="22"/>
                  </a:lnTo>
                  <a:lnTo>
                    <a:pt x="418" y="21"/>
                  </a:lnTo>
                  <a:lnTo>
                    <a:pt x="117" y="21"/>
                  </a:lnTo>
                  <a:lnTo>
                    <a:pt x="117" y="18"/>
                  </a:lnTo>
                  <a:close/>
                  <a:moveTo>
                    <a:pt x="417" y="30"/>
                  </a:moveTo>
                  <a:lnTo>
                    <a:pt x="388" y="30"/>
                  </a:lnTo>
                  <a:lnTo>
                    <a:pt x="386" y="40"/>
                  </a:lnTo>
                  <a:lnTo>
                    <a:pt x="384" y="51"/>
                  </a:lnTo>
                  <a:lnTo>
                    <a:pt x="382" y="60"/>
                  </a:lnTo>
                  <a:lnTo>
                    <a:pt x="379" y="68"/>
                  </a:lnTo>
                  <a:lnTo>
                    <a:pt x="376" y="79"/>
                  </a:lnTo>
                  <a:lnTo>
                    <a:pt x="364" y="107"/>
                  </a:lnTo>
                  <a:lnTo>
                    <a:pt x="350" y="132"/>
                  </a:lnTo>
                  <a:lnTo>
                    <a:pt x="332" y="156"/>
                  </a:lnTo>
                  <a:lnTo>
                    <a:pt x="312" y="179"/>
                  </a:lnTo>
                  <a:lnTo>
                    <a:pt x="281" y="204"/>
                  </a:lnTo>
                  <a:lnTo>
                    <a:pt x="246" y="225"/>
                  </a:lnTo>
                  <a:lnTo>
                    <a:pt x="209" y="240"/>
                  </a:lnTo>
                  <a:lnTo>
                    <a:pt x="169" y="250"/>
                  </a:lnTo>
                  <a:lnTo>
                    <a:pt x="136" y="253"/>
                  </a:lnTo>
                  <a:lnTo>
                    <a:pt x="249" y="253"/>
                  </a:lnTo>
                  <a:lnTo>
                    <a:pt x="274" y="242"/>
                  </a:lnTo>
                  <a:lnTo>
                    <a:pt x="332" y="198"/>
                  </a:lnTo>
                  <a:lnTo>
                    <a:pt x="356" y="173"/>
                  </a:lnTo>
                  <a:lnTo>
                    <a:pt x="375" y="146"/>
                  </a:lnTo>
                  <a:lnTo>
                    <a:pt x="391" y="118"/>
                  </a:lnTo>
                  <a:lnTo>
                    <a:pt x="403" y="88"/>
                  </a:lnTo>
                  <a:lnTo>
                    <a:pt x="410" y="66"/>
                  </a:lnTo>
                  <a:lnTo>
                    <a:pt x="415" y="44"/>
                  </a:lnTo>
                  <a:lnTo>
                    <a:pt x="417" y="30"/>
                  </a:lnTo>
                  <a:close/>
                  <a:moveTo>
                    <a:pt x="420" y="0"/>
                  </a:moveTo>
                  <a:lnTo>
                    <a:pt x="117" y="21"/>
                  </a:lnTo>
                  <a:lnTo>
                    <a:pt x="418" y="21"/>
                  </a:lnTo>
                  <a:lnTo>
                    <a:pt x="420"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pic>
          <p:nvPicPr>
            <p:cNvPr id="3086" name="Picture 14">
              <a:extLst>
                <a:ext uri="{FF2B5EF4-FFF2-40B4-BE49-F238E27FC236}">
                  <a16:creationId xmlns:a16="http://schemas.microsoft.com/office/drawing/2014/main" id="{CDD3DD5E-4BB7-4F8D-82EE-5C6660A33B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 y="0"/>
              <a:ext cx="327" cy="307"/>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13">
              <a:extLst>
                <a:ext uri="{FF2B5EF4-FFF2-40B4-BE49-F238E27FC236}">
                  <a16:creationId xmlns:a16="http://schemas.microsoft.com/office/drawing/2014/main" id="{E95DC5F4-679C-42BF-A1ED-41343BD23F36}"/>
                </a:ext>
              </a:extLst>
            </p:cNvPr>
            <p:cNvSpPr>
              <a:spLocks/>
            </p:cNvSpPr>
            <p:nvPr/>
          </p:nvSpPr>
          <p:spPr bwMode="auto">
            <a:xfrm>
              <a:off x="0" y="142"/>
              <a:ext cx="286" cy="463"/>
            </a:xfrm>
            <a:custGeom>
              <a:avLst/>
              <a:gdLst>
                <a:gd name="T0" fmla="*/ 86 w 286"/>
                <a:gd name="T1" fmla="+- 0 142 142"/>
                <a:gd name="T2" fmla="*/ 142 h 463"/>
                <a:gd name="T3" fmla="*/ 43 w 286"/>
                <a:gd name="T4" fmla="+- 0 195 142"/>
                <a:gd name="T5" fmla="*/ 195 h 463"/>
                <a:gd name="T6" fmla="*/ 15 w 286"/>
                <a:gd name="T7" fmla="+- 0 254 142"/>
                <a:gd name="T8" fmla="*/ 254 h 463"/>
                <a:gd name="T9" fmla="*/ 0 w 286"/>
                <a:gd name="T10" fmla="+- 0 330 142"/>
                <a:gd name="T11" fmla="*/ 330 h 463"/>
                <a:gd name="T12" fmla="*/ 7 w 286"/>
                <a:gd name="T13" fmla="+- 0 407 142"/>
                <a:gd name="T14" fmla="*/ 407 h 463"/>
                <a:gd name="T15" fmla="*/ 35 w 286"/>
                <a:gd name="T16" fmla="+- 0 480 142"/>
                <a:gd name="T17" fmla="*/ 480 h 463"/>
                <a:gd name="T18" fmla="*/ 85 w 286"/>
                <a:gd name="T19" fmla="+- 0 545 142"/>
                <a:gd name="T20" fmla="*/ 545 h 463"/>
                <a:gd name="T21" fmla="*/ 148 w 286"/>
                <a:gd name="T22" fmla="+- 0 593 142"/>
                <a:gd name="T23" fmla="*/ 593 h 463"/>
                <a:gd name="T24" fmla="*/ 171 w 286"/>
                <a:gd name="T25" fmla="+- 0 605 142"/>
                <a:gd name="T26" fmla="*/ 605 h 463"/>
                <a:gd name="T27" fmla="*/ 285 w 286"/>
                <a:gd name="T28" fmla="+- 0 369 142"/>
                <a:gd name="T29" fmla="*/ 369 h 463"/>
                <a:gd name="T30" fmla="*/ 86 w 286"/>
                <a:gd name="T31" fmla="+- 0 142 142"/>
                <a:gd name="T32" fmla="*/ 142 h 46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286" h="463">
                  <a:moveTo>
                    <a:pt x="86" y="0"/>
                  </a:moveTo>
                  <a:lnTo>
                    <a:pt x="43" y="53"/>
                  </a:lnTo>
                  <a:lnTo>
                    <a:pt x="15" y="112"/>
                  </a:lnTo>
                  <a:lnTo>
                    <a:pt x="0" y="188"/>
                  </a:lnTo>
                  <a:lnTo>
                    <a:pt x="7" y="265"/>
                  </a:lnTo>
                  <a:lnTo>
                    <a:pt x="35" y="338"/>
                  </a:lnTo>
                  <a:lnTo>
                    <a:pt x="85" y="403"/>
                  </a:lnTo>
                  <a:lnTo>
                    <a:pt x="148" y="451"/>
                  </a:lnTo>
                  <a:lnTo>
                    <a:pt x="171" y="463"/>
                  </a:lnTo>
                  <a:lnTo>
                    <a:pt x="285" y="227"/>
                  </a:lnTo>
                  <a:lnTo>
                    <a:pt x="86"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pic>
          <p:nvPicPr>
            <p:cNvPr id="3084" name="Picture 12">
              <a:extLst>
                <a:ext uri="{FF2B5EF4-FFF2-40B4-BE49-F238E27FC236}">
                  <a16:creationId xmlns:a16="http://schemas.microsoft.com/office/drawing/2014/main" id="{3CCD61A5-7617-4982-B091-DE502BCEEB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 y="5"/>
              <a:ext cx="203" cy="30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a:extLst>
              <a:ext uri="{FF2B5EF4-FFF2-40B4-BE49-F238E27FC236}">
                <a16:creationId xmlns:a16="http://schemas.microsoft.com/office/drawing/2014/main" id="{CB806014-4081-42D7-A62F-FCE436725602}"/>
              </a:ext>
            </a:extLst>
          </p:cNvPr>
          <p:cNvSpPr txBox="1"/>
          <p:nvPr/>
        </p:nvSpPr>
        <p:spPr>
          <a:xfrm>
            <a:off x="4394899" y="3355718"/>
            <a:ext cx="1452703" cy="300082"/>
          </a:xfrm>
          <a:prstGeom prst="rect">
            <a:avLst/>
          </a:prstGeom>
          <a:noFill/>
        </p:spPr>
        <p:txBody>
          <a:bodyPr wrap="square" rtlCol="0">
            <a:spAutoFit/>
          </a:bodyPr>
          <a:lstStyle/>
          <a:p>
            <a:pPr eaLnBrk="0" hangingPunct="0">
              <a:spcBef>
                <a:spcPts val="1350"/>
              </a:spcBef>
              <a:spcAft>
                <a:spcPts val="450"/>
              </a:spcAft>
              <a:buClr>
                <a:srgbClr val="006666"/>
              </a:buClr>
            </a:pPr>
            <a:r>
              <a:rPr lang="en-US" sz="1350" b="1" kern="0" dirty="0">
                <a:solidFill>
                  <a:schemeClr val="accent1"/>
                </a:solidFill>
                <a:latin typeface="Arial"/>
              </a:rPr>
              <a:t>Total Liabilities</a:t>
            </a:r>
          </a:p>
        </p:txBody>
      </p:sp>
      <p:cxnSp>
        <p:nvCxnSpPr>
          <p:cNvPr id="33" name="Straight Connector 32">
            <a:extLst>
              <a:ext uri="{FF2B5EF4-FFF2-40B4-BE49-F238E27FC236}">
                <a16:creationId xmlns:a16="http://schemas.microsoft.com/office/drawing/2014/main" id="{6FD3D552-EF52-4FE8-AA5A-011C5DEEB8ED}"/>
              </a:ext>
            </a:extLst>
          </p:cNvPr>
          <p:cNvCxnSpPr>
            <a:cxnSpLocks/>
          </p:cNvCxnSpPr>
          <p:nvPr/>
        </p:nvCxnSpPr>
        <p:spPr>
          <a:xfrm>
            <a:off x="4367955" y="3654290"/>
            <a:ext cx="1442429"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4" name="Equals 33">
            <a:extLst>
              <a:ext uri="{FF2B5EF4-FFF2-40B4-BE49-F238E27FC236}">
                <a16:creationId xmlns:a16="http://schemas.microsoft.com/office/drawing/2014/main" id="{823975AB-35D8-4AED-9C45-F350BE1C9635}"/>
              </a:ext>
            </a:extLst>
          </p:cNvPr>
          <p:cNvSpPr/>
          <p:nvPr/>
        </p:nvSpPr>
        <p:spPr>
          <a:xfrm>
            <a:off x="5898807" y="3597568"/>
            <a:ext cx="217449" cy="113441"/>
          </a:xfrm>
          <a:prstGeom prst="mathEqual">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7" name="TextBox 36">
            <a:extLst>
              <a:ext uri="{FF2B5EF4-FFF2-40B4-BE49-F238E27FC236}">
                <a16:creationId xmlns:a16="http://schemas.microsoft.com/office/drawing/2014/main" id="{9108C03E-5A3B-445B-AE1A-8AE7754D3E20}"/>
              </a:ext>
            </a:extLst>
          </p:cNvPr>
          <p:cNvSpPr txBox="1"/>
          <p:nvPr/>
        </p:nvSpPr>
        <p:spPr>
          <a:xfrm>
            <a:off x="6278135" y="3607772"/>
            <a:ext cx="1659864" cy="507831"/>
          </a:xfrm>
          <a:prstGeom prst="rect">
            <a:avLst/>
          </a:prstGeom>
          <a:noFill/>
        </p:spPr>
        <p:txBody>
          <a:bodyPr wrap="square" rtlCol="0">
            <a:spAutoFit/>
          </a:bodyPr>
          <a:lstStyle/>
          <a:p>
            <a:pPr eaLnBrk="0" hangingPunct="0">
              <a:spcBef>
                <a:spcPts val="1350"/>
              </a:spcBef>
              <a:spcAft>
                <a:spcPts val="450"/>
              </a:spcAft>
              <a:buClr>
                <a:srgbClr val="006666"/>
              </a:buClr>
            </a:pPr>
            <a:r>
              <a:rPr lang="en-US" sz="1350" b="1" kern="0" dirty="0">
                <a:solidFill>
                  <a:schemeClr val="accent1"/>
                </a:solidFill>
                <a:latin typeface="Arial"/>
              </a:rPr>
              <a:t>Debt to Equity Ratio</a:t>
            </a:r>
          </a:p>
        </p:txBody>
      </p:sp>
      <p:grpSp>
        <p:nvGrpSpPr>
          <p:cNvPr id="32" name="Group 17">
            <a:extLst>
              <a:ext uri="{FF2B5EF4-FFF2-40B4-BE49-F238E27FC236}">
                <a16:creationId xmlns:a16="http://schemas.microsoft.com/office/drawing/2014/main" id="{CF44E6F8-D85A-4C4E-9065-0D9FAFEAED9C}"/>
              </a:ext>
            </a:extLst>
          </p:cNvPr>
          <p:cNvGrpSpPr>
            <a:grpSpLocks/>
          </p:cNvGrpSpPr>
          <p:nvPr/>
        </p:nvGrpSpPr>
        <p:grpSpPr bwMode="auto">
          <a:xfrm>
            <a:off x="4902854" y="3035978"/>
            <a:ext cx="345281" cy="247650"/>
            <a:chOff x="14509" y="5829"/>
            <a:chExt cx="726" cy="521"/>
          </a:xfrm>
        </p:grpSpPr>
        <p:sp>
          <p:nvSpPr>
            <p:cNvPr id="35" name="AutoShape 18">
              <a:extLst>
                <a:ext uri="{FF2B5EF4-FFF2-40B4-BE49-F238E27FC236}">
                  <a16:creationId xmlns:a16="http://schemas.microsoft.com/office/drawing/2014/main" id="{8A0B33F5-0A88-4E8E-B7F2-DC3C19A84E3C}"/>
                </a:ext>
              </a:extLst>
            </p:cNvPr>
            <p:cNvSpPr>
              <a:spLocks/>
            </p:cNvSpPr>
            <p:nvPr/>
          </p:nvSpPr>
          <p:spPr bwMode="auto">
            <a:xfrm>
              <a:off x="14509" y="5829"/>
              <a:ext cx="726" cy="521"/>
            </a:xfrm>
            <a:custGeom>
              <a:avLst/>
              <a:gdLst>
                <a:gd name="T0" fmla="+- 0 15194 14509"/>
                <a:gd name="T1" fmla="*/ T0 w 726"/>
                <a:gd name="T2" fmla="+- 0 5870 5829"/>
                <a:gd name="T3" fmla="*/ 5870 h 521"/>
                <a:gd name="T4" fmla="+- 0 14536 14509"/>
                <a:gd name="T5" fmla="*/ T4 w 726"/>
                <a:gd name="T6" fmla="+- 0 5870 5829"/>
                <a:gd name="T7" fmla="*/ 5870 h 521"/>
                <a:gd name="T8" fmla="+- 0 14527 14509"/>
                <a:gd name="T9" fmla="*/ T8 w 726"/>
                <a:gd name="T10" fmla="+- 0 5874 5829"/>
                <a:gd name="T11" fmla="*/ 5874 h 521"/>
                <a:gd name="T12" fmla="+- 0 14513 14509"/>
                <a:gd name="T13" fmla="*/ T12 w 726"/>
                <a:gd name="T14" fmla="+- 0 5888 5829"/>
                <a:gd name="T15" fmla="*/ 5888 h 521"/>
                <a:gd name="T16" fmla="+- 0 14509 14509"/>
                <a:gd name="T17" fmla="*/ T16 w 726"/>
                <a:gd name="T18" fmla="+- 0 5896 5829"/>
                <a:gd name="T19" fmla="*/ 5896 h 521"/>
                <a:gd name="T20" fmla="+- 0 14510 14509"/>
                <a:gd name="T21" fmla="*/ T20 w 726"/>
                <a:gd name="T22" fmla="+- 0 5906 5829"/>
                <a:gd name="T23" fmla="*/ 5906 h 521"/>
                <a:gd name="T24" fmla="+- 0 14511 14509"/>
                <a:gd name="T25" fmla="*/ T24 w 726"/>
                <a:gd name="T26" fmla="+- 0 6312 5829"/>
                <a:gd name="T27" fmla="*/ 6312 h 521"/>
                <a:gd name="T28" fmla="+- 0 14515 14509"/>
                <a:gd name="T29" fmla="*/ T28 w 726"/>
                <a:gd name="T30" fmla="+- 0 6326 5829"/>
                <a:gd name="T31" fmla="*/ 6326 h 521"/>
                <a:gd name="T32" fmla="+- 0 14523 14509"/>
                <a:gd name="T33" fmla="*/ T32 w 726"/>
                <a:gd name="T34" fmla="+- 0 6338 5829"/>
                <a:gd name="T35" fmla="*/ 6338 h 521"/>
                <a:gd name="T36" fmla="+- 0 14535 14509"/>
                <a:gd name="T37" fmla="*/ T36 w 726"/>
                <a:gd name="T38" fmla="+- 0 6346 5829"/>
                <a:gd name="T39" fmla="*/ 6346 h 521"/>
                <a:gd name="T40" fmla="+- 0 14550 14509"/>
                <a:gd name="T41" fmla="*/ T40 w 726"/>
                <a:gd name="T42" fmla="+- 0 6349 5829"/>
                <a:gd name="T43" fmla="*/ 6349 h 521"/>
                <a:gd name="T44" fmla="+- 0 15208 14509"/>
                <a:gd name="T45" fmla="*/ T44 w 726"/>
                <a:gd name="T46" fmla="+- 0 6349 5829"/>
                <a:gd name="T47" fmla="*/ 6349 h 521"/>
                <a:gd name="T48" fmla="+- 0 15218 14509"/>
                <a:gd name="T49" fmla="*/ T48 w 726"/>
                <a:gd name="T50" fmla="+- 0 6345 5829"/>
                <a:gd name="T51" fmla="*/ 6345 h 521"/>
                <a:gd name="T52" fmla="+- 0 15231 14509"/>
                <a:gd name="T53" fmla="*/ T52 w 726"/>
                <a:gd name="T54" fmla="+- 0 6331 5829"/>
                <a:gd name="T55" fmla="*/ 6331 h 521"/>
                <a:gd name="T56" fmla="+- 0 15235 14509"/>
                <a:gd name="T57" fmla="*/ T56 w 726"/>
                <a:gd name="T58" fmla="+- 0 6322 5829"/>
                <a:gd name="T59" fmla="*/ 6322 h 521"/>
                <a:gd name="T60" fmla="+- 0 15235 14509"/>
                <a:gd name="T61" fmla="*/ T60 w 726"/>
                <a:gd name="T62" fmla="+- 0 6312 5829"/>
                <a:gd name="T63" fmla="*/ 6312 h 521"/>
                <a:gd name="T64" fmla="+- 0 15233 14509"/>
                <a:gd name="T65" fmla="*/ T64 w 726"/>
                <a:gd name="T66" fmla="+- 0 5906 5829"/>
                <a:gd name="T67" fmla="*/ 5906 h 521"/>
                <a:gd name="T68" fmla="+- 0 15230 14509"/>
                <a:gd name="T69" fmla="*/ T68 w 726"/>
                <a:gd name="T70" fmla="+- 0 5892 5829"/>
                <a:gd name="T71" fmla="*/ 5892 h 521"/>
                <a:gd name="T72" fmla="+- 0 15221 14509"/>
                <a:gd name="T73" fmla="*/ T72 w 726"/>
                <a:gd name="T74" fmla="+- 0 5881 5829"/>
                <a:gd name="T75" fmla="*/ 5881 h 521"/>
                <a:gd name="T76" fmla="+- 0 15209 14509"/>
                <a:gd name="T77" fmla="*/ T76 w 726"/>
                <a:gd name="T78" fmla="+- 0 5873 5829"/>
                <a:gd name="T79" fmla="*/ 5873 h 521"/>
                <a:gd name="T80" fmla="+- 0 15194 14509"/>
                <a:gd name="T81" fmla="*/ T80 w 726"/>
                <a:gd name="T82" fmla="+- 0 5870 5829"/>
                <a:gd name="T83" fmla="*/ 5870 h 521"/>
                <a:gd name="T84" fmla="+- 0 15119 14509"/>
                <a:gd name="T85" fmla="*/ T84 w 726"/>
                <a:gd name="T86" fmla="+- 0 5829 5829"/>
                <a:gd name="T87" fmla="*/ 5829 h 521"/>
                <a:gd name="T88" fmla="+- 0 14920 14509"/>
                <a:gd name="T89" fmla="*/ T88 w 726"/>
                <a:gd name="T90" fmla="+- 0 5829 5829"/>
                <a:gd name="T91" fmla="*/ 5829 h 521"/>
                <a:gd name="T92" fmla="+- 0 14917 14509"/>
                <a:gd name="T93" fmla="*/ T92 w 726"/>
                <a:gd name="T94" fmla="+- 0 5830 5829"/>
                <a:gd name="T95" fmla="*/ 5830 h 521"/>
                <a:gd name="T96" fmla="+- 0 14913 14509"/>
                <a:gd name="T97" fmla="*/ T96 w 726"/>
                <a:gd name="T98" fmla="+- 0 5834 5829"/>
                <a:gd name="T99" fmla="*/ 5834 h 521"/>
                <a:gd name="T100" fmla="+- 0 14911 14509"/>
                <a:gd name="T101" fmla="*/ T100 w 726"/>
                <a:gd name="T102" fmla="+- 0 5836 5829"/>
                <a:gd name="T103" fmla="*/ 5836 h 521"/>
                <a:gd name="T104" fmla="+- 0 14912 14509"/>
                <a:gd name="T105" fmla="*/ T104 w 726"/>
                <a:gd name="T106" fmla="+- 0 5870 5829"/>
                <a:gd name="T107" fmla="*/ 5870 h 521"/>
                <a:gd name="T108" fmla="+- 0 15126 14509"/>
                <a:gd name="T109" fmla="*/ T108 w 726"/>
                <a:gd name="T110" fmla="+- 0 5870 5829"/>
                <a:gd name="T111" fmla="*/ 5870 h 521"/>
                <a:gd name="T112" fmla="+- 0 15125 14509"/>
                <a:gd name="T113" fmla="*/ T112 w 726"/>
                <a:gd name="T114" fmla="+- 0 5841 5829"/>
                <a:gd name="T115" fmla="*/ 5841 h 521"/>
                <a:gd name="T116" fmla="+- 0 15125 14509"/>
                <a:gd name="T117" fmla="*/ T116 w 726"/>
                <a:gd name="T118" fmla="+- 0 5834 5829"/>
                <a:gd name="T119" fmla="*/ 5834 h 521"/>
                <a:gd name="T120" fmla="+- 0 15119 14509"/>
                <a:gd name="T121" fmla="*/ T120 w 726"/>
                <a:gd name="T122" fmla="+- 0 5829 5829"/>
                <a:gd name="T123" fmla="*/ 5829 h 5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726" h="521">
                  <a:moveTo>
                    <a:pt x="685" y="41"/>
                  </a:moveTo>
                  <a:lnTo>
                    <a:pt x="27" y="41"/>
                  </a:lnTo>
                  <a:lnTo>
                    <a:pt x="18" y="45"/>
                  </a:lnTo>
                  <a:lnTo>
                    <a:pt x="4" y="59"/>
                  </a:lnTo>
                  <a:lnTo>
                    <a:pt x="0" y="67"/>
                  </a:lnTo>
                  <a:lnTo>
                    <a:pt x="1" y="77"/>
                  </a:lnTo>
                  <a:lnTo>
                    <a:pt x="2" y="483"/>
                  </a:lnTo>
                  <a:lnTo>
                    <a:pt x="6" y="497"/>
                  </a:lnTo>
                  <a:lnTo>
                    <a:pt x="14" y="509"/>
                  </a:lnTo>
                  <a:lnTo>
                    <a:pt x="26" y="517"/>
                  </a:lnTo>
                  <a:lnTo>
                    <a:pt x="41" y="520"/>
                  </a:lnTo>
                  <a:lnTo>
                    <a:pt x="699" y="520"/>
                  </a:lnTo>
                  <a:lnTo>
                    <a:pt x="709" y="516"/>
                  </a:lnTo>
                  <a:lnTo>
                    <a:pt x="722" y="502"/>
                  </a:lnTo>
                  <a:lnTo>
                    <a:pt x="726" y="493"/>
                  </a:lnTo>
                  <a:lnTo>
                    <a:pt x="726" y="483"/>
                  </a:lnTo>
                  <a:lnTo>
                    <a:pt x="724" y="77"/>
                  </a:lnTo>
                  <a:lnTo>
                    <a:pt x="721" y="63"/>
                  </a:lnTo>
                  <a:lnTo>
                    <a:pt x="712" y="52"/>
                  </a:lnTo>
                  <a:lnTo>
                    <a:pt x="700" y="44"/>
                  </a:lnTo>
                  <a:lnTo>
                    <a:pt x="685" y="41"/>
                  </a:lnTo>
                  <a:close/>
                  <a:moveTo>
                    <a:pt x="610" y="0"/>
                  </a:moveTo>
                  <a:lnTo>
                    <a:pt x="411" y="0"/>
                  </a:lnTo>
                  <a:lnTo>
                    <a:pt x="408" y="1"/>
                  </a:lnTo>
                  <a:lnTo>
                    <a:pt x="404" y="5"/>
                  </a:lnTo>
                  <a:lnTo>
                    <a:pt x="402" y="7"/>
                  </a:lnTo>
                  <a:lnTo>
                    <a:pt x="403" y="41"/>
                  </a:lnTo>
                  <a:lnTo>
                    <a:pt x="617" y="41"/>
                  </a:lnTo>
                  <a:lnTo>
                    <a:pt x="616" y="12"/>
                  </a:lnTo>
                  <a:lnTo>
                    <a:pt x="616" y="5"/>
                  </a:lnTo>
                  <a:lnTo>
                    <a:pt x="610"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pic>
          <p:nvPicPr>
            <p:cNvPr id="3091" name="Picture 19">
              <a:extLst>
                <a:ext uri="{FF2B5EF4-FFF2-40B4-BE49-F238E27FC236}">
                  <a16:creationId xmlns:a16="http://schemas.microsoft.com/office/drawing/2014/main" id="{26520B3A-DCB1-425B-BAAA-50C93EB8AC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66" y="5942"/>
              <a:ext cx="21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Rectangle 43">
            <a:extLst>
              <a:ext uri="{FF2B5EF4-FFF2-40B4-BE49-F238E27FC236}">
                <a16:creationId xmlns:a16="http://schemas.microsoft.com/office/drawing/2014/main" id="{A4973ACF-6ABC-4FD4-8966-5A307C3BB132}"/>
              </a:ext>
            </a:extLst>
          </p:cNvPr>
          <p:cNvSpPr/>
          <p:nvPr/>
        </p:nvSpPr>
        <p:spPr>
          <a:xfrm>
            <a:off x="0" y="1659656"/>
            <a:ext cx="9144000" cy="1028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Measure of a firm’s leverage and its capacity for debt repayment.</a:t>
            </a:r>
          </a:p>
        </p:txBody>
      </p:sp>
      <p:sp>
        <p:nvSpPr>
          <p:cNvPr id="45" name="TextBox 44">
            <a:extLst>
              <a:ext uri="{FF2B5EF4-FFF2-40B4-BE49-F238E27FC236}">
                <a16:creationId xmlns:a16="http://schemas.microsoft.com/office/drawing/2014/main" id="{677112E4-E247-4C25-93B1-3DD3E48722D3}"/>
              </a:ext>
            </a:extLst>
          </p:cNvPr>
          <p:cNvSpPr txBox="1"/>
          <p:nvPr/>
        </p:nvSpPr>
        <p:spPr>
          <a:xfrm>
            <a:off x="964549" y="5564475"/>
            <a:ext cx="5252225"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kern="0" dirty="0">
                <a:solidFill>
                  <a:prstClr val="black"/>
                </a:solidFill>
                <a:latin typeface="Arial"/>
              </a:rPr>
              <a:t>Source:</a:t>
            </a:r>
            <a:r>
              <a:rPr lang="en-US" sz="600" dirty="0"/>
              <a:t> </a:t>
            </a:r>
            <a:r>
              <a:rPr lang="en-US" sz="600" dirty="0">
                <a:hlinkClick r:id="rId7"/>
              </a:rPr>
              <a:t>http://www.businessdictionary.com/definition/debt-equity-ratio.html</a:t>
            </a:r>
            <a:endParaRPr lang="en-US" sz="600" kern="0" dirty="0">
              <a:solidFill>
                <a:prstClr val="black"/>
              </a:solidFill>
              <a:latin typeface="Arial"/>
            </a:endParaRPr>
          </a:p>
        </p:txBody>
      </p:sp>
      <p:sp>
        <p:nvSpPr>
          <p:cNvPr id="41" name="Title 1">
            <a:extLst>
              <a:ext uri="{FF2B5EF4-FFF2-40B4-BE49-F238E27FC236}">
                <a16:creationId xmlns:a16="http://schemas.microsoft.com/office/drawing/2014/main" id="{AF8C1316-F7DC-4FE1-AFB9-6662A0E1F38E}"/>
              </a:ext>
            </a:extLst>
          </p:cNvPr>
          <p:cNvSpPr txBox="1">
            <a:spLocks/>
          </p:cNvSpPr>
          <p:nvPr/>
        </p:nvSpPr>
        <p:spPr>
          <a:xfrm>
            <a:off x="260797" y="1136996"/>
            <a:ext cx="8839200" cy="469223"/>
          </a:xfrm>
          <a:prstGeom prst="rect">
            <a:avLst/>
          </a:prstGeom>
        </p:spPr>
        <p:txBody>
          <a:bodyPr vert="horz" lIns="91416" tIns="45708" rIns="91416" bIns="45708" rtlCol="0" anchor="t">
            <a:normAutofit/>
          </a:bodyPr>
          <a:lstStyle>
            <a:lvl1pPr algn="l" rtl="0" eaLnBrk="0" fontAlgn="base" hangingPunct="0">
              <a:spcBef>
                <a:spcPct val="0"/>
              </a:spcBef>
              <a:spcAft>
                <a:spcPct val="0"/>
              </a:spcAft>
              <a:defRPr sz="2000" b="1">
                <a:solidFill>
                  <a:schemeClr val="bg2"/>
                </a:solidFill>
                <a:latin typeface="+mj-lt"/>
                <a:ea typeface="+mj-ea"/>
                <a:cs typeface="+mj-cs"/>
              </a:defRPr>
            </a:lvl1pPr>
            <a:lvl2pPr algn="l" rtl="0" eaLnBrk="0" fontAlgn="base" hangingPunct="0">
              <a:spcBef>
                <a:spcPct val="0"/>
              </a:spcBef>
              <a:spcAft>
                <a:spcPct val="0"/>
              </a:spcAft>
              <a:defRPr sz="2400" b="1">
                <a:solidFill>
                  <a:srgbClr val="008266"/>
                </a:solidFill>
                <a:latin typeface="Arial" charset="0"/>
              </a:defRPr>
            </a:lvl2pPr>
            <a:lvl3pPr algn="l" rtl="0" eaLnBrk="0" fontAlgn="base" hangingPunct="0">
              <a:spcBef>
                <a:spcPct val="0"/>
              </a:spcBef>
              <a:spcAft>
                <a:spcPct val="0"/>
              </a:spcAft>
              <a:defRPr sz="2400" b="1">
                <a:solidFill>
                  <a:srgbClr val="008266"/>
                </a:solidFill>
                <a:latin typeface="Arial" charset="0"/>
              </a:defRPr>
            </a:lvl3pPr>
            <a:lvl4pPr algn="l" rtl="0" eaLnBrk="0" fontAlgn="base" hangingPunct="0">
              <a:spcBef>
                <a:spcPct val="0"/>
              </a:spcBef>
              <a:spcAft>
                <a:spcPct val="0"/>
              </a:spcAft>
              <a:defRPr sz="2400" b="1">
                <a:solidFill>
                  <a:srgbClr val="008266"/>
                </a:solidFill>
                <a:latin typeface="Arial" charset="0"/>
              </a:defRPr>
            </a:lvl4pPr>
            <a:lvl5pPr algn="l" rtl="0" eaLnBrk="0" fontAlgn="base" hangingPunct="0">
              <a:spcBef>
                <a:spcPct val="0"/>
              </a:spcBef>
              <a:spcAft>
                <a:spcPct val="0"/>
              </a:spcAft>
              <a:defRPr sz="2400" b="1">
                <a:solidFill>
                  <a:srgbClr val="008266"/>
                </a:solidFill>
                <a:latin typeface="Arial" charset="0"/>
              </a:defRPr>
            </a:lvl5pPr>
            <a:lvl6pPr marL="457077" algn="l" rtl="0" fontAlgn="base">
              <a:spcBef>
                <a:spcPct val="0"/>
              </a:spcBef>
              <a:spcAft>
                <a:spcPct val="0"/>
              </a:spcAft>
              <a:defRPr sz="2400" b="1">
                <a:solidFill>
                  <a:srgbClr val="008266"/>
                </a:solidFill>
                <a:latin typeface="Arial" charset="0"/>
              </a:defRPr>
            </a:lvl6pPr>
            <a:lvl7pPr marL="914156" algn="l" rtl="0" fontAlgn="base">
              <a:spcBef>
                <a:spcPct val="0"/>
              </a:spcBef>
              <a:spcAft>
                <a:spcPct val="0"/>
              </a:spcAft>
              <a:defRPr sz="2400" b="1">
                <a:solidFill>
                  <a:srgbClr val="008266"/>
                </a:solidFill>
                <a:latin typeface="Arial" charset="0"/>
              </a:defRPr>
            </a:lvl7pPr>
            <a:lvl8pPr marL="1371232" algn="l" rtl="0" fontAlgn="base">
              <a:spcBef>
                <a:spcPct val="0"/>
              </a:spcBef>
              <a:spcAft>
                <a:spcPct val="0"/>
              </a:spcAft>
              <a:defRPr sz="2400" b="1">
                <a:solidFill>
                  <a:srgbClr val="008266"/>
                </a:solidFill>
                <a:latin typeface="Arial" charset="0"/>
              </a:defRPr>
            </a:lvl8pPr>
            <a:lvl9pPr marL="1828311" algn="l" rtl="0" fontAlgn="base">
              <a:spcBef>
                <a:spcPct val="0"/>
              </a:spcBef>
              <a:spcAft>
                <a:spcPct val="0"/>
              </a:spcAft>
              <a:defRPr sz="2400" b="1">
                <a:solidFill>
                  <a:srgbClr val="008266"/>
                </a:solidFill>
                <a:latin typeface="Arial" charset="0"/>
              </a:defRPr>
            </a:lvl9pPr>
          </a:lstStyle>
          <a:p>
            <a:r>
              <a:rPr lang="en-US" dirty="0"/>
              <a:t>Debt to Equity Ratio</a:t>
            </a:r>
            <a:endParaRPr lang="en-US" kern="0" dirty="0"/>
          </a:p>
        </p:txBody>
      </p:sp>
    </p:spTree>
    <p:extLst>
      <p:ext uri="{BB962C8B-B14F-4D97-AF65-F5344CB8AC3E}">
        <p14:creationId xmlns:p14="http://schemas.microsoft.com/office/powerpoint/2010/main" val="3434197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0051342E-AD2E-4658-A68E-32914951FD95}"/>
              </a:ext>
            </a:extLst>
          </p:cNvPr>
          <p:cNvSpPr/>
          <p:nvPr/>
        </p:nvSpPr>
        <p:spPr>
          <a:xfrm>
            <a:off x="4131604" y="2878923"/>
            <a:ext cx="3671240" cy="1568134"/>
          </a:xfrm>
          <a:prstGeom prst="round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5D56BE64-0C45-4EBA-B175-B4C4417D3B37}"/>
              </a:ext>
            </a:extLst>
          </p:cNvPr>
          <p:cNvSpPr>
            <a:spLocks noGrp="1"/>
          </p:cNvSpPr>
          <p:nvPr>
            <p:ph type="title"/>
          </p:nvPr>
        </p:nvSpPr>
        <p:spPr/>
        <p:txBody>
          <a:bodyPr/>
          <a:lstStyle/>
          <a:p>
            <a:r>
              <a:rPr lang="en-US" dirty="0"/>
              <a:t>Current Ratio</a:t>
            </a:r>
          </a:p>
        </p:txBody>
      </p:sp>
      <p:sp>
        <p:nvSpPr>
          <p:cNvPr id="5" name="Rectangle 4">
            <a:extLst>
              <a:ext uri="{FF2B5EF4-FFF2-40B4-BE49-F238E27FC236}">
                <a16:creationId xmlns:a16="http://schemas.microsoft.com/office/drawing/2014/main" id="{025D8D91-7079-4E76-AFE1-071B9CCA961B}"/>
              </a:ext>
            </a:extLst>
          </p:cNvPr>
          <p:cNvSpPr/>
          <p:nvPr/>
        </p:nvSpPr>
        <p:spPr>
          <a:xfrm>
            <a:off x="0" y="1659656"/>
            <a:ext cx="9144000" cy="1028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Indicator of a firm’s ability to meet short-term financial obligations.</a:t>
            </a:r>
          </a:p>
        </p:txBody>
      </p:sp>
      <p:sp>
        <p:nvSpPr>
          <p:cNvPr id="14" name="TextBox 13">
            <a:extLst>
              <a:ext uri="{FF2B5EF4-FFF2-40B4-BE49-F238E27FC236}">
                <a16:creationId xmlns:a16="http://schemas.microsoft.com/office/drawing/2014/main" id="{4C761A71-56A3-42DA-A102-15A3684332F5}"/>
              </a:ext>
            </a:extLst>
          </p:cNvPr>
          <p:cNvSpPr txBox="1"/>
          <p:nvPr/>
        </p:nvSpPr>
        <p:spPr>
          <a:xfrm>
            <a:off x="4228389" y="3640304"/>
            <a:ext cx="1659864" cy="300082"/>
          </a:xfrm>
          <a:prstGeom prst="rect">
            <a:avLst/>
          </a:prstGeom>
          <a:noFill/>
        </p:spPr>
        <p:txBody>
          <a:bodyPr wrap="square" rtlCol="0">
            <a:spAutoFit/>
          </a:bodyPr>
          <a:lstStyle/>
          <a:p>
            <a:pPr eaLnBrk="0" hangingPunct="0">
              <a:spcBef>
                <a:spcPts val="1350"/>
              </a:spcBef>
              <a:spcAft>
                <a:spcPts val="450"/>
              </a:spcAft>
              <a:buClr>
                <a:srgbClr val="006666"/>
              </a:buClr>
            </a:pPr>
            <a:r>
              <a:rPr lang="en-US" sz="1350" b="1" kern="0" dirty="0">
                <a:solidFill>
                  <a:schemeClr val="accent1"/>
                </a:solidFill>
                <a:latin typeface="Arial"/>
              </a:rPr>
              <a:t>Current Liabilities</a:t>
            </a:r>
          </a:p>
        </p:txBody>
      </p:sp>
      <p:sp>
        <p:nvSpPr>
          <p:cNvPr id="20" name="TextBox 19">
            <a:extLst>
              <a:ext uri="{FF2B5EF4-FFF2-40B4-BE49-F238E27FC236}">
                <a16:creationId xmlns:a16="http://schemas.microsoft.com/office/drawing/2014/main" id="{D13534F7-E7B5-4A48-97FF-DFCE8611FC46}"/>
              </a:ext>
            </a:extLst>
          </p:cNvPr>
          <p:cNvSpPr txBox="1"/>
          <p:nvPr/>
        </p:nvSpPr>
        <p:spPr>
          <a:xfrm>
            <a:off x="4347660" y="3382117"/>
            <a:ext cx="1421322" cy="300082"/>
          </a:xfrm>
          <a:prstGeom prst="rect">
            <a:avLst/>
          </a:prstGeom>
          <a:noFill/>
        </p:spPr>
        <p:txBody>
          <a:bodyPr wrap="square" rtlCol="0">
            <a:spAutoFit/>
          </a:bodyPr>
          <a:lstStyle/>
          <a:p>
            <a:pPr eaLnBrk="0" hangingPunct="0">
              <a:spcBef>
                <a:spcPts val="1350"/>
              </a:spcBef>
              <a:spcAft>
                <a:spcPts val="450"/>
              </a:spcAft>
              <a:buClr>
                <a:srgbClr val="006666"/>
              </a:buClr>
            </a:pPr>
            <a:r>
              <a:rPr lang="en-US" sz="1350" b="1" kern="0" dirty="0">
                <a:solidFill>
                  <a:schemeClr val="accent1"/>
                </a:solidFill>
                <a:latin typeface="Arial"/>
              </a:rPr>
              <a:t>Current Assets</a:t>
            </a:r>
          </a:p>
        </p:txBody>
      </p:sp>
      <p:cxnSp>
        <p:nvCxnSpPr>
          <p:cNvPr id="21" name="Straight Connector 20">
            <a:extLst>
              <a:ext uri="{FF2B5EF4-FFF2-40B4-BE49-F238E27FC236}">
                <a16:creationId xmlns:a16="http://schemas.microsoft.com/office/drawing/2014/main" id="{E0F63239-A167-405A-B524-DFCF6C002055}"/>
              </a:ext>
            </a:extLst>
          </p:cNvPr>
          <p:cNvCxnSpPr>
            <a:cxnSpLocks/>
          </p:cNvCxnSpPr>
          <p:nvPr/>
        </p:nvCxnSpPr>
        <p:spPr>
          <a:xfrm>
            <a:off x="4337108" y="3654290"/>
            <a:ext cx="1442429"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22" name="Equals 21">
            <a:extLst>
              <a:ext uri="{FF2B5EF4-FFF2-40B4-BE49-F238E27FC236}">
                <a16:creationId xmlns:a16="http://schemas.microsoft.com/office/drawing/2014/main" id="{4D2B85D6-BC6F-4C61-BD06-0253915F4810}"/>
              </a:ext>
            </a:extLst>
          </p:cNvPr>
          <p:cNvSpPr/>
          <p:nvPr/>
        </p:nvSpPr>
        <p:spPr>
          <a:xfrm>
            <a:off x="5898807" y="3597568"/>
            <a:ext cx="217449" cy="113441"/>
          </a:xfrm>
          <a:prstGeom prst="mathEqual">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3" name="TextBox 22">
            <a:extLst>
              <a:ext uri="{FF2B5EF4-FFF2-40B4-BE49-F238E27FC236}">
                <a16:creationId xmlns:a16="http://schemas.microsoft.com/office/drawing/2014/main" id="{D72BB594-D474-416E-91F9-DF021AB4B0F7}"/>
              </a:ext>
            </a:extLst>
          </p:cNvPr>
          <p:cNvSpPr txBox="1"/>
          <p:nvPr/>
        </p:nvSpPr>
        <p:spPr>
          <a:xfrm>
            <a:off x="6278135" y="3607771"/>
            <a:ext cx="1659864" cy="300082"/>
          </a:xfrm>
          <a:prstGeom prst="rect">
            <a:avLst/>
          </a:prstGeom>
          <a:noFill/>
        </p:spPr>
        <p:txBody>
          <a:bodyPr wrap="square" rtlCol="0">
            <a:spAutoFit/>
          </a:bodyPr>
          <a:lstStyle/>
          <a:p>
            <a:pPr eaLnBrk="0" hangingPunct="0">
              <a:spcBef>
                <a:spcPts val="1350"/>
              </a:spcBef>
              <a:spcAft>
                <a:spcPts val="450"/>
              </a:spcAft>
              <a:buClr>
                <a:srgbClr val="006666"/>
              </a:buClr>
            </a:pPr>
            <a:r>
              <a:rPr lang="en-US" sz="1350" b="1" kern="0" dirty="0">
                <a:solidFill>
                  <a:schemeClr val="accent1"/>
                </a:solidFill>
                <a:latin typeface="Arial"/>
              </a:rPr>
              <a:t>Current Ratio</a:t>
            </a:r>
          </a:p>
        </p:txBody>
      </p:sp>
      <p:grpSp>
        <p:nvGrpSpPr>
          <p:cNvPr id="28" name="Group 27">
            <a:extLst>
              <a:ext uri="{FF2B5EF4-FFF2-40B4-BE49-F238E27FC236}">
                <a16:creationId xmlns:a16="http://schemas.microsoft.com/office/drawing/2014/main" id="{5E2FFD9D-979C-4BAA-B154-726CD1EC9494}"/>
              </a:ext>
            </a:extLst>
          </p:cNvPr>
          <p:cNvGrpSpPr/>
          <p:nvPr/>
        </p:nvGrpSpPr>
        <p:grpSpPr>
          <a:xfrm>
            <a:off x="4736449" y="4704944"/>
            <a:ext cx="2107580" cy="690530"/>
            <a:chOff x="5895029" y="4045892"/>
            <a:chExt cx="2810107" cy="920706"/>
          </a:xfrm>
        </p:grpSpPr>
        <p:cxnSp>
          <p:nvCxnSpPr>
            <p:cNvPr id="29" name="Straight Connector 28">
              <a:extLst>
                <a:ext uri="{FF2B5EF4-FFF2-40B4-BE49-F238E27FC236}">
                  <a16:creationId xmlns:a16="http://schemas.microsoft.com/office/drawing/2014/main" id="{DBD36F3D-76A4-4240-852C-7B941F2B6227}"/>
                </a:ext>
              </a:extLst>
            </p:cNvPr>
            <p:cNvCxnSpPr>
              <a:cxnSpLocks/>
            </p:cNvCxnSpPr>
            <p:nvPr/>
          </p:nvCxnSpPr>
          <p:spPr>
            <a:xfrm>
              <a:off x="5895029" y="4490856"/>
              <a:ext cx="1471961"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0" name="TextBox 29">
              <a:extLst>
                <a:ext uri="{FF2B5EF4-FFF2-40B4-BE49-F238E27FC236}">
                  <a16:creationId xmlns:a16="http://schemas.microsoft.com/office/drawing/2014/main" id="{F07FADF1-EB18-4283-8CCA-FC2718F0919A}"/>
                </a:ext>
              </a:extLst>
            </p:cNvPr>
            <p:cNvSpPr txBox="1"/>
            <p:nvPr/>
          </p:nvSpPr>
          <p:spPr>
            <a:xfrm>
              <a:off x="5895029" y="4045892"/>
              <a:ext cx="1471962" cy="400109"/>
            </a:xfrm>
            <a:prstGeom prst="rect">
              <a:avLst/>
            </a:prstGeom>
            <a:noFill/>
          </p:spPr>
          <p:txBody>
            <a:bodyPr wrap="square" rtlCol="0">
              <a:spAutoFit/>
            </a:bodyPr>
            <a:lstStyle/>
            <a:p>
              <a:pPr algn="ctr" eaLnBrk="0" hangingPunct="0">
                <a:spcBef>
                  <a:spcPts val="1350"/>
                </a:spcBef>
                <a:spcAft>
                  <a:spcPts val="450"/>
                </a:spcAft>
                <a:buClr>
                  <a:srgbClr val="006666"/>
                </a:buClr>
              </a:pPr>
              <a:r>
                <a:rPr lang="en-US" sz="1350" kern="0" dirty="0">
                  <a:solidFill>
                    <a:prstClr val="black"/>
                  </a:solidFill>
                  <a:latin typeface="Arial"/>
                </a:rPr>
                <a:t>13,000</a:t>
              </a:r>
            </a:p>
          </p:txBody>
        </p:sp>
        <p:sp>
          <p:nvSpPr>
            <p:cNvPr id="31" name="TextBox 30">
              <a:extLst>
                <a:ext uri="{FF2B5EF4-FFF2-40B4-BE49-F238E27FC236}">
                  <a16:creationId xmlns:a16="http://schemas.microsoft.com/office/drawing/2014/main" id="{19CB414E-531B-4049-9F06-136F75C42277}"/>
                </a:ext>
              </a:extLst>
            </p:cNvPr>
            <p:cNvSpPr txBox="1"/>
            <p:nvPr/>
          </p:nvSpPr>
          <p:spPr>
            <a:xfrm>
              <a:off x="5895029" y="4566489"/>
              <a:ext cx="1471962" cy="400109"/>
            </a:xfrm>
            <a:prstGeom prst="rect">
              <a:avLst/>
            </a:prstGeom>
            <a:noFill/>
          </p:spPr>
          <p:txBody>
            <a:bodyPr wrap="square" rtlCol="0">
              <a:spAutoFit/>
            </a:bodyPr>
            <a:lstStyle/>
            <a:p>
              <a:pPr algn="ctr" eaLnBrk="0" hangingPunct="0">
                <a:spcBef>
                  <a:spcPts val="1350"/>
                </a:spcBef>
                <a:spcAft>
                  <a:spcPts val="450"/>
                </a:spcAft>
                <a:buClr>
                  <a:srgbClr val="006666"/>
                </a:buClr>
              </a:pPr>
              <a:r>
                <a:rPr lang="en-US" sz="1350" kern="0" dirty="0">
                  <a:solidFill>
                    <a:prstClr val="black"/>
                  </a:solidFill>
                  <a:latin typeface="Arial"/>
                </a:rPr>
                <a:t>5,000</a:t>
              </a:r>
            </a:p>
          </p:txBody>
        </p:sp>
        <p:sp>
          <p:nvSpPr>
            <p:cNvPr id="32" name="Equals 31">
              <a:extLst>
                <a:ext uri="{FF2B5EF4-FFF2-40B4-BE49-F238E27FC236}">
                  <a16:creationId xmlns:a16="http://schemas.microsoft.com/office/drawing/2014/main" id="{9A307D3D-57A7-47A0-86B3-D760F6B2BF9F}"/>
                </a:ext>
              </a:extLst>
            </p:cNvPr>
            <p:cNvSpPr/>
            <p:nvPr/>
          </p:nvSpPr>
          <p:spPr>
            <a:xfrm>
              <a:off x="7500804" y="4415224"/>
              <a:ext cx="289932" cy="151255"/>
            </a:xfrm>
            <a:prstGeom prst="mathEqual">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3" name="TextBox 32">
              <a:extLst>
                <a:ext uri="{FF2B5EF4-FFF2-40B4-BE49-F238E27FC236}">
                  <a16:creationId xmlns:a16="http://schemas.microsoft.com/office/drawing/2014/main" id="{6D03F02D-1937-4966-8C94-AA4E8A19565C}"/>
                </a:ext>
              </a:extLst>
            </p:cNvPr>
            <p:cNvSpPr txBox="1"/>
            <p:nvPr/>
          </p:nvSpPr>
          <p:spPr>
            <a:xfrm>
              <a:off x="7868795" y="4306185"/>
              <a:ext cx="836341" cy="400109"/>
            </a:xfrm>
            <a:prstGeom prst="rect">
              <a:avLst/>
            </a:prstGeom>
            <a:noFill/>
          </p:spPr>
          <p:txBody>
            <a:bodyPr wrap="square" rtlCol="0">
              <a:spAutoFit/>
            </a:bodyPr>
            <a:lstStyle/>
            <a:p>
              <a:pPr algn="ctr" eaLnBrk="0" hangingPunct="0">
                <a:spcBef>
                  <a:spcPts val="1350"/>
                </a:spcBef>
                <a:spcAft>
                  <a:spcPts val="450"/>
                </a:spcAft>
                <a:buClr>
                  <a:srgbClr val="006666"/>
                </a:buClr>
              </a:pPr>
              <a:r>
                <a:rPr lang="en-US" sz="1350" kern="0" dirty="0">
                  <a:solidFill>
                    <a:prstClr val="black"/>
                  </a:solidFill>
                  <a:latin typeface="Arial"/>
                </a:rPr>
                <a:t>2.6</a:t>
              </a:r>
            </a:p>
          </p:txBody>
        </p:sp>
      </p:grpSp>
      <p:pic>
        <p:nvPicPr>
          <p:cNvPr id="34" name="Picture 33">
            <a:extLst>
              <a:ext uri="{FF2B5EF4-FFF2-40B4-BE49-F238E27FC236}">
                <a16:creationId xmlns:a16="http://schemas.microsoft.com/office/drawing/2014/main" id="{EDF79484-D161-40B3-9245-8E1FBB05DF3A}"/>
              </a:ext>
            </a:extLst>
          </p:cNvPr>
          <p:cNvPicPr>
            <a:picLocks noChangeAspect="1"/>
          </p:cNvPicPr>
          <p:nvPr/>
        </p:nvPicPr>
        <p:blipFill>
          <a:blip r:embed="rId3"/>
          <a:stretch>
            <a:fillRect/>
          </a:stretch>
        </p:blipFill>
        <p:spPr>
          <a:xfrm>
            <a:off x="1345695" y="2818151"/>
            <a:ext cx="2700000" cy="1785714"/>
          </a:xfrm>
          <a:prstGeom prst="rect">
            <a:avLst/>
          </a:prstGeom>
        </p:spPr>
      </p:pic>
      <p:pic>
        <p:nvPicPr>
          <p:cNvPr id="35" name="Picture 34">
            <a:extLst>
              <a:ext uri="{FF2B5EF4-FFF2-40B4-BE49-F238E27FC236}">
                <a16:creationId xmlns:a16="http://schemas.microsoft.com/office/drawing/2014/main" id="{A11BB511-B8F0-4E81-A6C4-9138911F07E5}"/>
              </a:ext>
            </a:extLst>
          </p:cNvPr>
          <p:cNvPicPr>
            <a:picLocks noChangeAspect="1"/>
          </p:cNvPicPr>
          <p:nvPr/>
        </p:nvPicPr>
        <p:blipFill>
          <a:blip r:embed="rId4"/>
          <a:stretch>
            <a:fillRect/>
          </a:stretch>
        </p:blipFill>
        <p:spPr>
          <a:xfrm>
            <a:off x="1350846" y="4552876"/>
            <a:ext cx="2785715" cy="1107143"/>
          </a:xfrm>
          <a:prstGeom prst="rect">
            <a:avLst/>
          </a:prstGeom>
        </p:spPr>
      </p:pic>
      <p:sp>
        <p:nvSpPr>
          <p:cNvPr id="36" name="Oval 35">
            <a:extLst>
              <a:ext uri="{FF2B5EF4-FFF2-40B4-BE49-F238E27FC236}">
                <a16:creationId xmlns:a16="http://schemas.microsoft.com/office/drawing/2014/main" id="{1FF924AC-ED65-4F59-8681-BF1A45372B21}"/>
              </a:ext>
            </a:extLst>
          </p:cNvPr>
          <p:cNvSpPr/>
          <p:nvPr/>
        </p:nvSpPr>
        <p:spPr>
          <a:xfrm>
            <a:off x="1409093" y="4210980"/>
            <a:ext cx="2548713" cy="190802"/>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Oval 36">
            <a:extLst>
              <a:ext uri="{FF2B5EF4-FFF2-40B4-BE49-F238E27FC236}">
                <a16:creationId xmlns:a16="http://schemas.microsoft.com/office/drawing/2014/main" id="{9ED6A83F-387D-4DF5-B20D-D49374D87009}"/>
              </a:ext>
            </a:extLst>
          </p:cNvPr>
          <p:cNvSpPr/>
          <p:nvPr/>
        </p:nvSpPr>
        <p:spPr>
          <a:xfrm>
            <a:off x="1347474" y="5361419"/>
            <a:ext cx="2548713" cy="190802"/>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
            <a:extLst>
              <a:ext uri="{FF2B5EF4-FFF2-40B4-BE49-F238E27FC236}">
                <a16:creationId xmlns:a16="http://schemas.microsoft.com/office/drawing/2014/main" id="{8D255D64-215C-4E50-B36C-65A849EF1AC0}"/>
              </a:ext>
            </a:extLst>
          </p:cNvPr>
          <p:cNvSpPr>
            <a:spLocks noChangeArrowheads="1"/>
          </p:cNvSpPr>
          <p:nvPr/>
        </p:nvSpPr>
        <p:spPr bwMode="auto">
          <a:xfrm>
            <a:off x="1257300" y="798427"/>
            <a:ext cx="6858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grpSp>
        <p:nvGrpSpPr>
          <p:cNvPr id="39" name="Group 1">
            <a:extLst>
              <a:ext uri="{FF2B5EF4-FFF2-40B4-BE49-F238E27FC236}">
                <a16:creationId xmlns:a16="http://schemas.microsoft.com/office/drawing/2014/main" id="{BB978C78-1DBF-4BB3-9A65-3262E86921A5}"/>
              </a:ext>
            </a:extLst>
          </p:cNvPr>
          <p:cNvGrpSpPr>
            <a:grpSpLocks/>
          </p:cNvGrpSpPr>
          <p:nvPr/>
        </p:nvGrpSpPr>
        <p:grpSpPr bwMode="auto">
          <a:xfrm>
            <a:off x="4854725" y="3069161"/>
            <a:ext cx="407194" cy="253604"/>
            <a:chOff x="0" y="0"/>
            <a:chExt cx="855" cy="532"/>
          </a:xfrm>
        </p:grpSpPr>
        <p:sp>
          <p:nvSpPr>
            <p:cNvPr id="40" name="AutoShape 2">
              <a:extLst>
                <a:ext uri="{FF2B5EF4-FFF2-40B4-BE49-F238E27FC236}">
                  <a16:creationId xmlns:a16="http://schemas.microsoft.com/office/drawing/2014/main" id="{E3371CB4-1AE9-4537-9497-6F7480C31E24}"/>
                </a:ext>
              </a:extLst>
            </p:cNvPr>
            <p:cNvSpPr>
              <a:spLocks/>
            </p:cNvSpPr>
            <p:nvPr/>
          </p:nvSpPr>
          <p:spPr bwMode="auto">
            <a:xfrm>
              <a:off x="0" y="0"/>
              <a:ext cx="855" cy="532"/>
            </a:xfrm>
            <a:custGeom>
              <a:avLst/>
              <a:gdLst>
                <a:gd name="T0" fmla="*/ 142 w 855"/>
                <a:gd name="T1" fmla="*/ 113 h 532"/>
                <a:gd name="T2" fmla="*/ 107 w 855"/>
                <a:gd name="T3" fmla="*/ 151 h 532"/>
                <a:gd name="T4" fmla="*/ 82 w 855"/>
                <a:gd name="T5" fmla="*/ 225 h 532"/>
                <a:gd name="T6" fmla="*/ 42 w 855"/>
                <a:gd name="T7" fmla="*/ 261 h 532"/>
                <a:gd name="T8" fmla="*/ 4 w 855"/>
                <a:gd name="T9" fmla="*/ 277 h 532"/>
                <a:gd name="T10" fmla="*/ 2 w 855"/>
                <a:gd name="T11" fmla="*/ 314 h 532"/>
                <a:gd name="T12" fmla="*/ 23 w 855"/>
                <a:gd name="T13" fmla="*/ 364 h 532"/>
                <a:gd name="T14" fmla="*/ 117 w 855"/>
                <a:gd name="T15" fmla="*/ 384 h 532"/>
                <a:gd name="T16" fmla="*/ 157 w 855"/>
                <a:gd name="T17" fmla="*/ 406 h 532"/>
                <a:gd name="T18" fmla="*/ 248 w 855"/>
                <a:gd name="T19" fmla="*/ 419 h 532"/>
                <a:gd name="T20" fmla="*/ 303 w 855"/>
                <a:gd name="T21" fmla="*/ 485 h 532"/>
                <a:gd name="T22" fmla="*/ 313 w 855"/>
                <a:gd name="T23" fmla="*/ 526 h 532"/>
                <a:gd name="T24" fmla="*/ 353 w 855"/>
                <a:gd name="T25" fmla="*/ 531 h 532"/>
                <a:gd name="T26" fmla="*/ 398 w 855"/>
                <a:gd name="T27" fmla="*/ 521 h 532"/>
                <a:gd name="T28" fmla="*/ 553 w 855"/>
                <a:gd name="T29" fmla="*/ 438 h 532"/>
                <a:gd name="T30" fmla="*/ 612 w 855"/>
                <a:gd name="T31" fmla="*/ 423 h 532"/>
                <a:gd name="T32" fmla="*/ 793 w 855"/>
                <a:gd name="T33" fmla="*/ 324 h 532"/>
                <a:gd name="T34" fmla="*/ 132 w 855"/>
                <a:gd name="T35" fmla="*/ 242 h 532"/>
                <a:gd name="T36" fmla="*/ 787 w 855"/>
                <a:gd name="T37" fmla="*/ 202 h 532"/>
                <a:gd name="T38" fmla="*/ 753 w 855"/>
                <a:gd name="T39" fmla="*/ 120 h 532"/>
                <a:gd name="T40" fmla="*/ 743 w 855"/>
                <a:gd name="T41" fmla="*/ 106 h 532"/>
                <a:gd name="T42" fmla="*/ 211 w 855"/>
                <a:gd name="T43" fmla="*/ 48 h 532"/>
                <a:gd name="T44" fmla="*/ 170 w 855"/>
                <a:gd name="T45" fmla="*/ 26 h 532"/>
                <a:gd name="T46" fmla="*/ 632 w 855"/>
                <a:gd name="T47" fmla="*/ 514 h 532"/>
                <a:gd name="T48" fmla="*/ 660 w 855"/>
                <a:gd name="T49" fmla="*/ 523 h 532"/>
                <a:gd name="T50" fmla="*/ 708 w 855"/>
                <a:gd name="T51" fmla="*/ 518 h 532"/>
                <a:gd name="T52" fmla="*/ 763 w 855"/>
                <a:gd name="T53" fmla="*/ 430 h 532"/>
                <a:gd name="T54" fmla="*/ 412 w 855"/>
                <a:gd name="T55" fmla="*/ 438 h 532"/>
                <a:gd name="T56" fmla="*/ 481 w 855"/>
                <a:gd name="T57" fmla="*/ 445 h 532"/>
                <a:gd name="T58" fmla="*/ 553 w 855"/>
                <a:gd name="T59" fmla="*/ 438 h 532"/>
                <a:gd name="T60" fmla="*/ 183 w 855"/>
                <a:gd name="T61" fmla="*/ 214 h 532"/>
                <a:gd name="T62" fmla="*/ 793 w 855"/>
                <a:gd name="T63" fmla="*/ 253 h 532"/>
                <a:gd name="T64" fmla="*/ 787 w 855"/>
                <a:gd name="T65" fmla="*/ 202 h 532"/>
                <a:gd name="T66" fmla="*/ 777 w 855"/>
                <a:gd name="T67" fmla="*/ 99 h 532"/>
                <a:gd name="T68" fmla="*/ 799 w 855"/>
                <a:gd name="T69" fmla="*/ 133 h 532"/>
                <a:gd name="T70" fmla="*/ 834 w 855"/>
                <a:gd name="T71" fmla="*/ 132 h 532"/>
                <a:gd name="T72" fmla="*/ 822 w 855"/>
                <a:gd name="T73" fmla="*/ 120 h 532"/>
                <a:gd name="T74" fmla="*/ 793 w 855"/>
                <a:gd name="T75" fmla="*/ 98 h 532"/>
                <a:gd name="T76" fmla="*/ 824 w 855"/>
                <a:gd name="T77" fmla="*/ 78 h 532"/>
                <a:gd name="T78" fmla="*/ 840 w 855"/>
                <a:gd name="T79" fmla="*/ 101 h 532"/>
                <a:gd name="T80" fmla="*/ 847 w 855"/>
                <a:gd name="T81" fmla="*/ 120 h 532"/>
                <a:gd name="T82" fmla="*/ 855 w 855"/>
                <a:gd name="T83" fmla="*/ 96 h 532"/>
                <a:gd name="T84" fmla="*/ 830 w 855"/>
                <a:gd name="T85" fmla="*/ 24 h 532"/>
                <a:gd name="T86" fmla="*/ 793 w 855"/>
                <a:gd name="T87" fmla="*/ 47 h 532"/>
                <a:gd name="T88" fmla="*/ 768 w 855"/>
                <a:gd name="T89" fmla="*/ 83 h 532"/>
                <a:gd name="T90" fmla="*/ 743 w 855"/>
                <a:gd name="T91" fmla="*/ 106 h 532"/>
                <a:gd name="T92" fmla="*/ 776 w 855"/>
                <a:gd name="T93" fmla="*/ 98 h 532"/>
                <a:gd name="T94" fmla="*/ 793 w 855"/>
                <a:gd name="T95" fmla="*/ 89 h 532"/>
                <a:gd name="T96" fmla="*/ 801 w 855"/>
                <a:gd name="T97" fmla="*/ 81 h 532"/>
                <a:gd name="T98" fmla="*/ 846 w 855"/>
                <a:gd name="T99" fmla="*/ 76 h 532"/>
                <a:gd name="T100" fmla="*/ 801 w 855"/>
                <a:gd name="T101" fmla="*/ 64 h 532"/>
                <a:gd name="T102" fmla="*/ 835 w 855"/>
                <a:gd name="T103" fmla="*/ 40 h 532"/>
                <a:gd name="T104" fmla="*/ 835 w 855"/>
                <a:gd name="T105" fmla="*/ 26 h 532"/>
                <a:gd name="T106" fmla="*/ 381 w 855"/>
                <a:gd name="T107" fmla="*/ 10 h 532"/>
                <a:gd name="T108" fmla="*/ 225 w 855"/>
                <a:gd name="T109" fmla="*/ 71 h 532"/>
                <a:gd name="T110" fmla="*/ 678 w 855"/>
                <a:gd name="T111" fmla="*/ 49 h 532"/>
                <a:gd name="T112" fmla="*/ 438 w 855"/>
                <a:gd name="T113" fmla="*/ 19 h 532"/>
                <a:gd name="T114" fmla="*/ 577 w 855"/>
                <a:gd name="T115" fmla="*/ 8 h 532"/>
                <a:gd name="T116" fmla="*/ 807 w 855"/>
                <a:gd name="T117" fmla="*/ 62 h 532"/>
                <a:gd name="T118" fmla="*/ 829 w 855"/>
                <a:gd name="T119" fmla="*/ 61 h 532"/>
                <a:gd name="T120" fmla="*/ 474 w 855"/>
                <a:gd name="T121" fmla="*/ 18 h 532"/>
                <a:gd name="T122" fmla="*/ 563 w 855"/>
                <a:gd name="T123" fmla="*/ 47 h 532"/>
                <a:gd name="T124" fmla="*/ 644 w 855"/>
                <a:gd name="T125" fmla="*/ 2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5" h="532">
                  <a:moveTo>
                    <a:pt x="170" y="26"/>
                  </a:moveTo>
                  <a:lnTo>
                    <a:pt x="152" y="101"/>
                  </a:lnTo>
                  <a:lnTo>
                    <a:pt x="142" y="113"/>
                  </a:lnTo>
                  <a:lnTo>
                    <a:pt x="135" y="123"/>
                  </a:lnTo>
                  <a:lnTo>
                    <a:pt x="124" y="134"/>
                  </a:lnTo>
                  <a:lnTo>
                    <a:pt x="107" y="151"/>
                  </a:lnTo>
                  <a:lnTo>
                    <a:pt x="91" y="176"/>
                  </a:lnTo>
                  <a:lnTo>
                    <a:pt x="84" y="201"/>
                  </a:lnTo>
                  <a:lnTo>
                    <a:pt x="82" y="225"/>
                  </a:lnTo>
                  <a:lnTo>
                    <a:pt x="79" y="243"/>
                  </a:lnTo>
                  <a:lnTo>
                    <a:pt x="65" y="254"/>
                  </a:lnTo>
                  <a:lnTo>
                    <a:pt x="42" y="261"/>
                  </a:lnTo>
                  <a:lnTo>
                    <a:pt x="21" y="265"/>
                  </a:lnTo>
                  <a:lnTo>
                    <a:pt x="11" y="266"/>
                  </a:lnTo>
                  <a:lnTo>
                    <a:pt x="4" y="277"/>
                  </a:lnTo>
                  <a:lnTo>
                    <a:pt x="0" y="286"/>
                  </a:lnTo>
                  <a:lnTo>
                    <a:pt x="0" y="297"/>
                  </a:lnTo>
                  <a:lnTo>
                    <a:pt x="2" y="314"/>
                  </a:lnTo>
                  <a:lnTo>
                    <a:pt x="8" y="340"/>
                  </a:lnTo>
                  <a:lnTo>
                    <a:pt x="16" y="356"/>
                  </a:lnTo>
                  <a:lnTo>
                    <a:pt x="23" y="364"/>
                  </a:lnTo>
                  <a:lnTo>
                    <a:pt x="26" y="367"/>
                  </a:lnTo>
                  <a:lnTo>
                    <a:pt x="105" y="367"/>
                  </a:lnTo>
                  <a:lnTo>
                    <a:pt x="117" y="384"/>
                  </a:lnTo>
                  <a:lnTo>
                    <a:pt x="127" y="394"/>
                  </a:lnTo>
                  <a:lnTo>
                    <a:pt x="139" y="400"/>
                  </a:lnTo>
                  <a:lnTo>
                    <a:pt x="157" y="406"/>
                  </a:lnTo>
                  <a:lnTo>
                    <a:pt x="185" y="410"/>
                  </a:lnTo>
                  <a:lnTo>
                    <a:pt x="217" y="413"/>
                  </a:lnTo>
                  <a:lnTo>
                    <a:pt x="248" y="419"/>
                  </a:lnTo>
                  <a:lnTo>
                    <a:pt x="275" y="432"/>
                  </a:lnTo>
                  <a:lnTo>
                    <a:pt x="293" y="456"/>
                  </a:lnTo>
                  <a:lnTo>
                    <a:pt x="303" y="485"/>
                  </a:lnTo>
                  <a:lnTo>
                    <a:pt x="308" y="510"/>
                  </a:lnTo>
                  <a:lnTo>
                    <a:pt x="309" y="520"/>
                  </a:lnTo>
                  <a:lnTo>
                    <a:pt x="313" y="526"/>
                  </a:lnTo>
                  <a:lnTo>
                    <a:pt x="319" y="530"/>
                  </a:lnTo>
                  <a:lnTo>
                    <a:pt x="331" y="531"/>
                  </a:lnTo>
                  <a:lnTo>
                    <a:pt x="353" y="531"/>
                  </a:lnTo>
                  <a:lnTo>
                    <a:pt x="376" y="529"/>
                  </a:lnTo>
                  <a:lnTo>
                    <a:pt x="391" y="525"/>
                  </a:lnTo>
                  <a:lnTo>
                    <a:pt x="398" y="521"/>
                  </a:lnTo>
                  <a:lnTo>
                    <a:pt x="400" y="519"/>
                  </a:lnTo>
                  <a:lnTo>
                    <a:pt x="412" y="438"/>
                  </a:lnTo>
                  <a:lnTo>
                    <a:pt x="553" y="438"/>
                  </a:lnTo>
                  <a:lnTo>
                    <a:pt x="585" y="431"/>
                  </a:lnTo>
                  <a:lnTo>
                    <a:pt x="605" y="425"/>
                  </a:lnTo>
                  <a:lnTo>
                    <a:pt x="612" y="423"/>
                  </a:lnTo>
                  <a:lnTo>
                    <a:pt x="765" y="423"/>
                  </a:lnTo>
                  <a:lnTo>
                    <a:pt x="785" y="375"/>
                  </a:lnTo>
                  <a:lnTo>
                    <a:pt x="793" y="324"/>
                  </a:lnTo>
                  <a:lnTo>
                    <a:pt x="793" y="253"/>
                  </a:lnTo>
                  <a:lnTo>
                    <a:pt x="144" y="253"/>
                  </a:lnTo>
                  <a:lnTo>
                    <a:pt x="132" y="242"/>
                  </a:lnTo>
                  <a:lnTo>
                    <a:pt x="132" y="214"/>
                  </a:lnTo>
                  <a:lnTo>
                    <a:pt x="144" y="202"/>
                  </a:lnTo>
                  <a:lnTo>
                    <a:pt x="787" y="202"/>
                  </a:lnTo>
                  <a:lnTo>
                    <a:pt x="782" y="182"/>
                  </a:lnTo>
                  <a:lnTo>
                    <a:pt x="770" y="150"/>
                  </a:lnTo>
                  <a:lnTo>
                    <a:pt x="753" y="120"/>
                  </a:lnTo>
                  <a:lnTo>
                    <a:pt x="760" y="113"/>
                  </a:lnTo>
                  <a:lnTo>
                    <a:pt x="767" y="106"/>
                  </a:lnTo>
                  <a:lnTo>
                    <a:pt x="743" y="106"/>
                  </a:lnTo>
                  <a:lnTo>
                    <a:pt x="709" y="71"/>
                  </a:lnTo>
                  <a:lnTo>
                    <a:pt x="225" y="71"/>
                  </a:lnTo>
                  <a:lnTo>
                    <a:pt x="211" y="48"/>
                  </a:lnTo>
                  <a:lnTo>
                    <a:pt x="193" y="35"/>
                  </a:lnTo>
                  <a:lnTo>
                    <a:pt x="177" y="28"/>
                  </a:lnTo>
                  <a:lnTo>
                    <a:pt x="170" y="26"/>
                  </a:lnTo>
                  <a:close/>
                  <a:moveTo>
                    <a:pt x="765" y="423"/>
                  </a:moveTo>
                  <a:lnTo>
                    <a:pt x="612" y="423"/>
                  </a:lnTo>
                  <a:lnTo>
                    <a:pt x="632" y="514"/>
                  </a:lnTo>
                  <a:lnTo>
                    <a:pt x="642" y="520"/>
                  </a:lnTo>
                  <a:lnTo>
                    <a:pt x="650" y="522"/>
                  </a:lnTo>
                  <a:lnTo>
                    <a:pt x="660" y="523"/>
                  </a:lnTo>
                  <a:lnTo>
                    <a:pt x="676" y="524"/>
                  </a:lnTo>
                  <a:lnTo>
                    <a:pt x="695" y="522"/>
                  </a:lnTo>
                  <a:lnTo>
                    <a:pt x="708" y="518"/>
                  </a:lnTo>
                  <a:lnTo>
                    <a:pt x="716" y="515"/>
                  </a:lnTo>
                  <a:lnTo>
                    <a:pt x="718" y="513"/>
                  </a:lnTo>
                  <a:lnTo>
                    <a:pt x="763" y="430"/>
                  </a:lnTo>
                  <a:lnTo>
                    <a:pt x="765" y="423"/>
                  </a:lnTo>
                  <a:close/>
                  <a:moveTo>
                    <a:pt x="553" y="438"/>
                  </a:moveTo>
                  <a:lnTo>
                    <a:pt x="412" y="438"/>
                  </a:lnTo>
                  <a:lnTo>
                    <a:pt x="441" y="443"/>
                  </a:lnTo>
                  <a:lnTo>
                    <a:pt x="462" y="445"/>
                  </a:lnTo>
                  <a:lnTo>
                    <a:pt x="481" y="445"/>
                  </a:lnTo>
                  <a:lnTo>
                    <a:pt x="509" y="443"/>
                  </a:lnTo>
                  <a:lnTo>
                    <a:pt x="552" y="438"/>
                  </a:lnTo>
                  <a:lnTo>
                    <a:pt x="553" y="438"/>
                  </a:lnTo>
                  <a:close/>
                  <a:moveTo>
                    <a:pt x="787" y="202"/>
                  </a:moveTo>
                  <a:lnTo>
                    <a:pt x="172" y="202"/>
                  </a:lnTo>
                  <a:lnTo>
                    <a:pt x="183" y="214"/>
                  </a:lnTo>
                  <a:lnTo>
                    <a:pt x="183" y="242"/>
                  </a:lnTo>
                  <a:lnTo>
                    <a:pt x="172" y="253"/>
                  </a:lnTo>
                  <a:lnTo>
                    <a:pt x="793" y="253"/>
                  </a:lnTo>
                  <a:lnTo>
                    <a:pt x="793" y="252"/>
                  </a:lnTo>
                  <a:lnTo>
                    <a:pt x="790" y="216"/>
                  </a:lnTo>
                  <a:lnTo>
                    <a:pt x="787" y="202"/>
                  </a:lnTo>
                  <a:close/>
                  <a:moveTo>
                    <a:pt x="793" y="98"/>
                  </a:moveTo>
                  <a:lnTo>
                    <a:pt x="776" y="98"/>
                  </a:lnTo>
                  <a:lnTo>
                    <a:pt x="777" y="99"/>
                  </a:lnTo>
                  <a:lnTo>
                    <a:pt x="781" y="113"/>
                  </a:lnTo>
                  <a:lnTo>
                    <a:pt x="788" y="125"/>
                  </a:lnTo>
                  <a:lnTo>
                    <a:pt x="799" y="133"/>
                  </a:lnTo>
                  <a:lnTo>
                    <a:pt x="811" y="136"/>
                  </a:lnTo>
                  <a:lnTo>
                    <a:pt x="823" y="136"/>
                  </a:lnTo>
                  <a:lnTo>
                    <a:pt x="834" y="132"/>
                  </a:lnTo>
                  <a:lnTo>
                    <a:pt x="844" y="125"/>
                  </a:lnTo>
                  <a:lnTo>
                    <a:pt x="847" y="120"/>
                  </a:lnTo>
                  <a:lnTo>
                    <a:pt x="822" y="120"/>
                  </a:lnTo>
                  <a:lnTo>
                    <a:pt x="801" y="119"/>
                  </a:lnTo>
                  <a:lnTo>
                    <a:pt x="795" y="107"/>
                  </a:lnTo>
                  <a:lnTo>
                    <a:pt x="793" y="98"/>
                  </a:lnTo>
                  <a:close/>
                  <a:moveTo>
                    <a:pt x="847" y="78"/>
                  </a:moveTo>
                  <a:lnTo>
                    <a:pt x="810" y="78"/>
                  </a:lnTo>
                  <a:lnTo>
                    <a:pt x="824" y="78"/>
                  </a:lnTo>
                  <a:lnTo>
                    <a:pt x="829" y="81"/>
                  </a:lnTo>
                  <a:lnTo>
                    <a:pt x="839" y="94"/>
                  </a:lnTo>
                  <a:lnTo>
                    <a:pt x="840" y="101"/>
                  </a:lnTo>
                  <a:lnTo>
                    <a:pt x="832" y="116"/>
                  </a:lnTo>
                  <a:lnTo>
                    <a:pt x="822" y="120"/>
                  </a:lnTo>
                  <a:lnTo>
                    <a:pt x="847" y="120"/>
                  </a:lnTo>
                  <a:lnTo>
                    <a:pt x="851" y="116"/>
                  </a:lnTo>
                  <a:lnTo>
                    <a:pt x="854" y="106"/>
                  </a:lnTo>
                  <a:lnTo>
                    <a:pt x="855" y="96"/>
                  </a:lnTo>
                  <a:lnTo>
                    <a:pt x="852" y="86"/>
                  </a:lnTo>
                  <a:lnTo>
                    <a:pt x="847" y="78"/>
                  </a:lnTo>
                  <a:close/>
                  <a:moveTo>
                    <a:pt x="830" y="24"/>
                  </a:moveTo>
                  <a:lnTo>
                    <a:pt x="826" y="26"/>
                  </a:lnTo>
                  <a:lnTo>
                    <a:pt x="807" y="35"/>
                  </a:lnTo>
                  <a:lnTo>
                    <a:pt x="793" y="47"/>
                  </a:lnTo>
                  <a:lnTo>
                    <a:pt x="783" y="61"/>
                  </a:lnTo>
                  <a:lnTo>
                    <a:pt x="778" y="76"/>
                  </a:lnTo>
                  <a:lnTo>
                    <a:pt x="768" y="83"/>
                  </a:lnTo>
                  <a:lnTo>
                    <a:pt x="758" y="91"/>
                  </a:lnTo>
                  <a:lnTo>
                    <a:pt x="750" y="99"/>
                  </a:lnTo>
                  <a:lnTo>
                    <a:pt x="743" y="106"/>
                  </a:lnTo>
                  <a:lnTo>
                    <a:pt x="767" y="106"/>
                  </a:lnTo>
                  <a:lnTo>
                    <a:pt x="776" y="98"/>
                  </a:lnTo>
                  <a:lnTo>
                    <a:pt x="793" y="98"/>
                  </a:lnTo>
                  <a:lnTo>
                    <a:pt x="793" y="95"/>
                  </a:lnTo>
                  <a:lnTo>
                    <a:pt x="793" y="89"/>
                  </a:lnTo>
                  <a:lnTo>
                    <a:pt x="793" y="88"/>
                  </a:lnTo>
                  <a:lnTo>
                    <a:pt x="793" y="86"/>
                  </a:lnTo>
                  <a:lnTo>
                    <a:pt x="801" y="81"/>
                  </a:lnTo>
                  <a:lnTo>
                    <a:pt x="810" y="78"/>
                  </a:lnTo>
                  <a:lnTo>
                    <a:pt x="847" y="78"/>
                  </a:lnTo>
                  <a:lnTo>
                    <a:pt x="846" y="76"/>
                  </a:lnTo>
                  <a:lnTo>
                    <a:pt x="839" y="67"/>
                  </a:lnTo>
                  <a:lnTo>
                    <a:pt x="834" y="64"/>
                  </a:lnTo>
                  <a:lnTo>
                    <a:pt x="801" y="64"/>
                  </a:lnTo>
                  <a:lnTo>
                    <a:pt x="807" y="55"/>
                  </a:lnTo>
                  <a:lnTo>
                    <a:pt x="817" y="47"/>
                  </a:lnTo>
                  <a:lnTo>
                    <a:pt x="835" y="40"/>
                  </a:lnTo>
                  <a:lnTo>
                    <a:pt x="837" y="37"/>
                  </a:lnTo>
                  <a:lnTo>
                    <a:pt x="837" y="32"/>
                  </a:lnTo>
                  <a:lnTo>
                    <a:pt x="835" y="26"/>
                  </a:lnTo>
                  <a:lnTo>
                    <a:pt x="830" y="24"/>
                  </a:lnTo>
                  <a:close/>
                  <a:moveTo>
                    <a:pt x="499" y="0"/>
                  </a:moveTo>
                  <a:lnTo>
                    <a:pt x="381" y="10"/>
                  </a:lnTo>
                  <a:lnTo>
                    <a:pt x="295" y="35"/>
                  </a:lnTo>
                  <a:lnTo>
                    <a:pt x="242" y="60"/>
                  </a:lnTo>
                  <a:lnTo>
                    <a:pt x="225" y="71"/>
                  </a:lnTo>
                  <a:lnTo>
                    <a:pt x="709" y="71"/>
                  </a:lnTo>
                  <a:lnTo>
                    <a:pt x="700" y="62"/>
                  </a:lnTo>
                  <a:lnTo>
                    <a:pt x="678" y="49"/>
                  </a:lnTo>
                  <a:lnTo>
                    <a:pt x="404" y="49"/>
                  </a:lnTo>
                  <a:lnTo>
                    <a:pt x="404" y="21"/>
                  </a:lnTo>
                  <a:lnTo>
                    <a:pt x="438" y="19"/>
                  </a:lnTo>
                  <a:lnTo>
                    <a:pt x="452" y="18"/>
                  </a:lnTo>
                  <a:lnTo>
                    <a:pt x="609" y="18"/>
                  </a:lnTo>
                  <a:lnTo>
                    <a:pt x="577" y="8"/>
                  </a:lnTo>
                  <a:lnTo>
                    <a:pt x="499" y="0"/>
                  </a:lnTo>
                  <a:close/>
                  <a:moveTo>
                    <a:pt x="812" y="61"/>
                  </a:moveTo>
                  <a:lnTo>
                    <a:pt x="807" y="62"/>
                  </a:lnTo>
                  <a:lnTo>
                    <a:pt x="801" y="64"/>
                  </a:lnTo>
                  <a:lnTo>
                    <a:pt x="834" y="64"/>
                  </a:lnTo>
                  <a:lnTo>
                    <a:pt x="829" y="61"/>
                  </a:lnTo>
                  <a:lnTo>
                    <a:pt x="812" y="61"/>
                  </a:lnTo>
                  <a:close/>
                  <a:moveTo>
                    <a:pt x="609" y="18"/>
                  </a:moveTo>
                  <a:lnTo>
                    <a:pt x="474" y="18"/>
                  </a:lnTo>
                  <a:lnTo>
                    <a:pt x="545" y="19"/>
                  </a:lnTo>
                  <a:lnTo>
                    <a:pt x="563" y="20"/>
                  </a:lnTo>
                  <a:lnTo>
                    <a:pt x="563" y="47"/>
                  </a:lnTo>
                  <a:lnTo>
                    <a:pt x="404" y="49"/>
                  </a:lnTo>
                  <a:lnTo>
                    <a:pt x="678" y="49"/>
                  </a:lnTo>
                  <a:lnTo>
                    <a:pt x="644" y="29"/>
                  </a:lnTo>
                  <a:lnTo>
                    <a:pt x="609" y="18"/>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grpSp>
      <p:grpSp>
        <p:nvGrpSpPr>
          <p:cNvPr id="41" name="Group 4">
            <a:extLst>
              <a:ext uri="{FF2B5EF4-FFF2-40B4-BE49-F238E27FC236}">
                <a16:creationId xmlns:a16="http://schemas.microsoft.com/office/drawing/2014/main" id="{5454D763-310E-46B4-90C8-FDE47421222A}"/>
              </a:ext>
            </a:extLst>
          </p:cNvPr>
          <p:cNvGrpSpPr>
            <a:grpSpLocks/>
          </p:cNvGrpSpPr>
          <p:nvPr/>
        </p:nvGrpSpPr>
        <p:grpSpPr bwMode="auto">
          <a:xfrm>
            <a:off x="4869608" y="4018196"/>
            <a:ext cx="377429" cy="339328"/>
            <a:chOff x="858" y="240"/>
            <a:chExt cx="793" cy="711"/>
          </a:xfrm>
        </p:grpSpPr>
        <p:sp>
          <p:nvSpPr>
            <p:cNvPr id="42" name="AutoShape 5">
              <a:extLst>
                <a:ext uri="{FF2B5EF4-FFF2-40B4-BE49-F238E27FC236}">
                  <a16:creationId xmlns:a16="http://schemas.microsoft.com/office/drawing/2014/main" id="{E8F67F57-E611-498E-B4F4-C84F3EFB81FF}"/>
                </a:ext>
              </a:extLst>
            </p:cNvPr>
            <p:cNvSpPr>
              <a:spLocks/>
            </p:cNvSpPr>
            <p:nvPr/>
          </p:nvSpPr>
          <p:spPr bwMode="auto">
            <a:xfrm>
              <a:off x="861" y="240"/>
              <a:ext cx="789" cy="672"/>
            </a:xfrm>
            <a:custGeom>
              <a:avLst/>
              <a:gdLst>
                <a:gd name="T0" fmla="+- 0 1533 861"/>
                <a:gd name="T1" fmla="*/ T0 w 789"/>
                <a:gd name="T2" fmla="+- 0 525 240"/>
                <a:gd name="T3" fmla="*/ 525 h 672"/>
                <a:gd name="T4" fmla="+- 0 1487 861"/>
                <a:gd name="T5" fmla="*/ T4 w 789"/>
                <a:gd name="T6" fmla="+- 0 567 240"/>
                <a:gd name="T7" fmla="*/ 567 h 672"/>
                <a:gd name="T8" fmla="+- 0 1361 861"/>
                <a:gd name="T9" fmla="*/ T8 w 789"/>
                <a:gd name="T10" fmla="+- 0 678 240"/>
                <a:gd name="T11" fmla="*/ 678 h 672"/>
                <a:gd name="T12" fmla="+- 0 1536 861"/>
                <a:gd name="T13" fmla="*/ T12 w 789"/>
                <a:gd name="T14" fmla="+- 0 912 240"/>
                <a:gd name="T15" fmla="*/ 912 h 672"/>
                <a:gd name="T16" fmla="+- 0 1544 861"/>
                <a:gd name="T17" fmla="*/ T16 w 789"/>
                <a:gd name="T18" fmla="+- 0 893 240"/>
                <a:gd name="T19" fmla="*/ 893 h 672"/>
                <a:gd name="T20" fmla="+- 0 1547 861"/>
                <a:gd name="T21" fmla="*/ T20 w 789"/>
                <a:gd name="T22" fmla="+- 0 873 240"/>
                <a:gd name="T23" fmla="*/ 873 h 672"/>
                <a:gd name="T24" fmla="+- 0 1546 861"/>
                <a:gd name="T25" fmla="*/ T24 w 789"/>
                <a:gd name="T26" fmla="+- 0 567 240"/>
                <a:gd name="T27" fmla="*/ 567 h 672"/>
                <a:gd name="T28" fmla="+- 0 1286 861"/>
                <a:gd name="T29" fmla="*/ T28 w 789"/>
                <a:gd name="T30" fmla="+- 0 317 240"/>
                <a:gd name="T31" fmla="*/ 317 h 672"/>
                <a:gd name="T32" fmla="+- 0 1217 861"/>
                <a:gd name="T33" fmla="*/ T32 w 789"/>
                <a:gd name="T34" fmla="+- 0 317 240"/>
                <a:gd name="T35" fmla="*/ 317 h 672"/>
                <a:gd name="T36" fmla="+- 0 1228 861"/>
                <a:gd name="T37" fmla="*/ T36 w 789"/>
                <a:gd name="T38" fmla="+- 0 323 240"/>
                <a:gd name="T39" fmla="*/ 323 h 672"/>
                <a:gd name="T40" fmla="+- 0 970 861"/>
                <a:gd name="T41" fmla="*/ T40 w 789"/>
                <a:gd name="T42" fmla="+- 0 604 240"/>
                <a:gd name="T43" fmla="*/ 604 h 672"/>
                <a:gd name="T44" fmla="+- 0 967 861"/>
                <a:gd name="T45" fmla="*/ T44 w 789"/>
                <a:gd name="T46" fmla="+- 0 607 240"/>
                <a:gd name="T47" fmla="*/ 607 h 672"/>
                <a:gd name="T48" fmla="+- 0 966 861"/>
                <a:gd name="T49" fmla="*/ T48 w 789"/>
                <a:gd name="T50" fmla="+- 0 609 240"/>
                <a:gd name="T51" fmla="*/ 609 h 672"/>
                <a:gd name="T52" fmla="+- 0 1346 861"/>
                <a:gd name="T53" fmla="*/ T52 w 789"/>
                <a:gd name="T54" fmla="+- 0 317 240"/>
                <a:gd name="T55" fmla="*/ 317 h 672"/>
                <a:gd name="T56" fmla="+- 0 1286 861"/>
                <a:gd name="T57" fmla="*/ T56 w 789"/>
                <a:gd name="T58" fmla="+- 0 317 240"/>
                <a:gd name="T59" fmla="*/ 317 h 672"/>
                <a:gd name="T60" fmla="+- 0 1205 861"/>
                <a:gd name="T61" fmla="*/ T60 w 789"/>
                <a:gd name="T62" fmla="+- 0 257 240"/>
                <a:gd name="T63" fmla="*/ 257 h 672"/>
                <a:gd name="T64" fmla="+- 0 1143 861"/>
                <a:gd name="T65" fmla="*/ T64 w 789"/>
                <a:gd name="T66" fmla="+- 0 305 240"/>
                <a:gd name="T67" fmla="*/ 305 h 672"/>
                <a:gd name="T68" fmla="+- 0 983 861"/>
                <a:gd name="T69" fmla="*/ T68 w 789"/>
                <a:gd name="T70" fmla="+- 0 447 240"/>
                <a:gd name="T71" fmla="*/ 447 h 672"/>
                <a:gd name="T72" fmla="+- 0 872 861"/>
                <a:gd name="T73" fmla="*/ T72 w 789"/>
                <a:gd name="T74" fmla="+- 0 563 240"/>
                <a:gd name="T75" fmla="*/ 563 h 672"/>
                <a:gd name="T76" fmla="+- 0 1025 861"/>
                <a:gd name="T77" fmla="*/ T76 w 789"/>
                <a:gd name="T78" fmla="+- 0 465 240"/>
                <a:gd name="T79" fmla="*/ 465 h 672"/>
                <a:gd name="T80" fmla="+- 0 1153 861"/>
                <a:gd name="T81" fmla="*/ T80 w 789"/>
                <a:gd name="T82" fmla="+- 0 353 240"/>
                <a:gd name="T83" fmla="*/ 353 h 672"/>
                <a:gd name="T84" fmla="+- 0 1205 861"/>
                <a:gd name="T85" fmla="*/ T84 w 789"/>
                <a:gd name="T86" fmla="+- 0 317 240"/>
                <a:gd name="T87" fmla="*/ 317 h 672"/>
                <a:gd name="T88" fmla="+- 0 1235 861"/>
                <a:gd name="T89" fmla="*/ T88 w 789"/>
                <a:gd name="T90" fmla="+- 0 268 240"/>
                <a:gd name="T91" fmla="*/ 268 h 672"/>
                <a:gd name="T92" fmla="+- 0 1216 861"/>
                <a:gd name="T93" fmla="*/ T92 w 789"/>
                <a:gd name="T94" fmla="+- 0 252 240"/>
                <a:gd name="T95" fmla="*/ 252 h 672"/>
                <a:gd name="T96" fmla="+- 0 1403 861"/>
                <a:gd name="T97" fmla="*/ T96 w 789"/>
                <a:gd name="T98" fmla="+- 0 279 240"/>
                <a:gd name="T99" fmla="*/ 279 h 672"/>
                <a:gd name="T100" fmla="+- 0 1414 861"/>
                <a:gd name="T101" fmla="*/ T100 w 789"/>
                <a:gd name="T102" fmla="+- 0 284 240"/>
                <a:gd name="T103" fmla="*/ 284 h 672"/>
                <a:gd name="T104" fmla="+- 0 1606 861"/>
                <a:gd name="T105" fmla="*/ T104 w 789"/>
                <a:gd name="T106" fmla="+- 0 433 240"/>
                <a:gd name="T107" fmla="*/ 433 h 672"/>
                <a:gd name="T108" fmla="+- 0 1610 861"/>
                <a:gd name="T109" fmla="*/ T108 w 789"/>
                <a:gd name="T110" fmla="+- 0 451 240"/>
                <a:gd name="T111" fmla="*/ 451 h 672"/>
                <a:gd name="T112" fmla="+- 0 1604 861"/>
                <a:gd name="T113" fmla="*/ T112 w 789"/>
                <a:gd name="T114" fmla="+- 0 464 240"/>
                <a:gd name="T115" fmla="*/ 464 h 672"/>
                <a:gd name="T116" fmla="+- 0 1533 861"/>
                <a:gd name="T117" fmla="*/ T116 w 789"/>
                <a:gd name="T118" fmla="+- 0 525 240"/>
                <a:gd name="T119" fmla="*/ 525 h 672"/>
                <a:gd name="T120" fmla="+- 0 1632 861"/>
                <a:gd name="T121" fmla="*/ T120 w 789"/>
                <a:gd name="T122" fmla="+- 0 492 240"/>
                <a:gd name="T123" fmla="*/ 492 h 672"/>
                <a:gd name="T124" fmla="+- 0 1633 861"/>
                <a:gd name="T125" fmla="*/ T124 w 789"/>
                <a:gd name="T126" fmla="+- 0 491 240"/>
                <a:gd name="T127" fmla="*/ 491 h 672"/>
                <a:gd name="T128" fmla="+- 0 1647 861"/>
                <a:gd name="T129" fmla="*/ T128 w 789"/>
                <a:gd name="T130" fmla="+- 0 467 240"/>
                <a:gd name="T131" fmla="*/ 467 h 672"/>
                <a:gd name="T132" fmla="+- 0 1650 861"/>
                <a:gd name="T133" fmla="*/ T132 w 789"/>
                <a:gd name="T134" fmla="+- 0 441 240"/>
                <a:gd name="T135" fmla="*/ 441 h 672"/>
                <a:gd name="T136" fmla="+- 0 1643 861"/>
                <a:gd name="T137" fmla="*/ T136 w 789"/>
                <a:gd name="T138" fmla="+- 0 417 240"/>
                <a:gd name="T139" fmla="*/ 417 h 672"/>
                <a:gd name="T140" fmla="+- 0 1627 861"/>
                <a:gd name="T141" fmla="*/ T140 w 789"/>
                <a:gd name="T142" fmla="+- 0 398 240"/>
                <a:gd name="T143" fmla="*/ 398 h 672"/>
                <a:gd name="T144" fmla="+- 0 1392 861"/>
                <a:gd name="T145" fmla="*/ T144 w 789"/>
                <a:gd name="T146" fmla="+- 0 240 240"/>
                <a:gd name="T147" fmla="*/ 240 h 672"/>
                <a:gd name="T148" fmla="+- 0 1347 861"/>
                <a:gd name="T149" fmla="*/ T148 w 789"/>
                <a:gd name="T150" fmla="+- 0 263 240"/>
                <a:gd name="T151" fmla="*/ 263 h 672"/>
                <a:gd name="T152" fmla="+- 0 1346 861"/>
                <a:gd name="T153" fmla="*/ T152 w 789"/>
                <a:gd name="T154" fmla="+- 0 317 240"/>
                <a:gd name="T155" fmla="*/ 317 h 672"/>
                <a:gd name="T156" fmla="+- 0 1375 861"/>
                <a:gd name="T157" fmla="*/ T156 w 789"/>
                <a:gd name="T158" fmla="+- 0 290 240"/>
                <a:gd name="T159" fmla="*/ 290 h 672"/>
                <a:gd name="T160" fmla="+- 0 1390 861"/>
                <a:gd name="T161" fmla="*/ T160 w 789"/>
                <a:gd name="T162" fmla="+- 0 279 240"/>
                <a:gd name="T163" fmla="*/ 279 h 672"/>
                <a:gd name="T164" fmla="+- 0 1439 861"/>
                <a:gd name="T165" fmla="*/ T164 w 789"/>
                <a:gd name="T166" fmla="+- 0 253 240"/>
                <a:gd name="T167" fmla="*/ 253 h 672"/>
                <a:gd name="T168" fmla="+- 0 1392 861"/>
                <a:gd name="T169" fmla="*/ T168 w 789"/>
                <a:gd name="T170" fmla="+- 0 240 240"/>
                <a:gd name="T171" fmla="*/ 240 h 6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89" h="672">
                  <a:moveTo>
                    <a:pt x="733" y="285"/>
                  </a:moveTo>
                  <a:lnTo>
                    <a:pt x="672" y="285"/>
                  </a:lnTo>
                  <a:lnTo>
                    <a:pt x="667" y="290"/>
                  </a:lnTo>
                  <a:lnTo>
                    <a:pt x="626" y="327"/>
                  </a:lnTo>
                  <a:lnTo>
                    <a:pt x="582" y="366"/>
                  </a:lnTo>
                  <a:lnTo>
                    <a:pt x="500" y="438"/>
                  </a:lnTo>
                  <a:lnTo>
                    <a:pt x="459" y="474"/>
                  </a:lnTo>
                  <a:lnTo>
                    <a:pt x="675" y="672"/>
                  </a:lnTo>
                  <a:lnTo>
                    <a:pt x="679" y="663"/>
                  </a:lnTo>
                  <a:lnTo>
                    <a:pt x="683" y="653"/>
                  </a:lnTo>
                  <a:lnTo>
                    <a:pt x="685" y="643"/>
                  </a:lnTo>
                  <a:lnTo>
                    <a:pt x="686" y="633"/>
                  </a:lnTo>
                  <a:lnTo>
                    <a:pt x="686" y="327"/>
                  </a:lnTo>
                  <a:lnTo>
                    <a:pt x="685" y="327"/>
                  </a:lnTo>
                  <a:lnTo>
                    <a:pt x="733" y="285"/>
                  </a:lnTo>
                  <a:close/>
                  <a:moveTo>
                    <a:pt x="425" y="77"/>
                  </a:moveTo>
                  <a:lnTo>
                    <a:pt x="344" y="77"/>
                  </a:lnTo>
                  <a:lnTo>
                    <a:pt x="356" y="77"/>
                  </a:lnTo>
                  <a:lnTo>
                    <a:pt x="365" y="81"/>
                  </a:lnTo>
                  <a:lnTo>
                    <a:pt x="367" y="83"/>
                  </a:lnTo>
                  <a:lnTo>
                    <a:pt x="392" y="107"/>
                  </a:lnTo>
                  <a:lnTo>
                    <a:pt x="109" y="364"/>
                  </a:lnTo>
                  <a:lnTo>
                    <a:pt x="108" y="365"/>
                  </a:lnTo>
                  <a:lnTo>
                    <a:pt x="106" y="367"/>
                  </a:lnTo>
                  <a:lnTo>
                    <a:pt x="106" y="368"/>
                  </a:lnTo>
                  <a:lnTo>
                    <a:pt x="105" y="369"/>
                  </a:lnTo>
                  <a:lnTo>
                    <a:pt x="142" y="388"/>
                  </a:lnTo>
                  <a:lnTo>
                    <a:pt x="485" y="77"/>
                  </a:lnTo>
                  <a:lnTo>
                    <a:pt x="426" y="77"/>
                  </a:lnTo>
                  <a:lnTo>
                    <a:pt x="425" y="77"/>
                  </a:lnTo>
                  <a:close/>
                  <a:moveTo>
                    <a:pt x="355" y="12"/>
                  </a:moveTo>
                  <a:lnTo>
                    <a:pt x="344" y="17"/>
                  </a:lnTo>
                  <a:lnTo>
                    <a:pt x="327" y="30"/>
                  </a:lnTo>
                  <a:lnTo>
                    <a:pt x="282" y="65"/>
                  </a:lnTo>
                  <a:lnTo>
                    <a:pt x="208" y="131"/>
                  </a:lnTo>
                  <a:lnTo>
                    <a:pt x="122" y="207"/>
                  </a:lnTo>
                  <a:lnTo>
                    <a:pt x="0" y="318"/>
                  </a:lnTo>
                  <a:lnTo>
                    <a:pt x="11" y="323"/>
                  </a:lnTo>
                  <a:lnTo>
                    <a:pt x="56" y="323"/>
                  </a:lnTo>
                  <a:lnTo>
                    <a:pt x="164" y="225"/>
                  </a:lnTo>
                  <a:lnTo>
                    <a:pt x="233" y="164"/>
                  </a:lnTo>
                  <a:lnTo>
                    <a:pt x="292" y="113"/>
                  </a:lnTo>
                  <a:lnTo>
                    <a:pt x="327" y="85"/>
                  </a:lnTo>
                  <a:lnTo>
                    <a:pt x="344" y="77"/>
                  </a:lnTo>
                  <a:lnTo>
                    <a:pt x="425" y="77"/>
                  </a:lnTo>
                  <a:lnTo>
                    <a:pt x="374" y="28"/>
                  </a:lnTo>
                  <a:lnTo>
                    <a:pt x="363" y="16"/>
                  </a:lnTo>
                  <a:lnTo>
                    <a:pt x="355" y="12"/>
                  </a:lnTo>
                  <a:close/>
                  <a:moveTo>
                    <a:pt x="611" y="39"/>
                  </a:moveTo>
                  <a:lnTo>
                    <a:pt x="542" y="39"/>
                  </a:lnTo>
                  <a:lnTo>
                    <a:pt x="547" y="40"/>
                  </a:lnTo>
                  <a:lnTo>
                    <a:pt x="553" y="44"/>
                  </a:lnTo>
                  <a:lnTo>
                    <a:pt x="741" y="189"/>
                  </a:lnTo>
                  <a:lnTo>
                    <a:pt x="745" y="193"/>
                  </a:lnTo>
                  <a:lnTo>
                    <a:pt x="748" y="198"/>
                  </a:lnTo>
                  <a:lnTo>
                    <a:pt x="749" y="211"/>
                  </a:lnTo>
                  <a:lnTo>
                    <a:pt x="747" y="218"/>
                  </a:lnTo>
                  <a:lnTo>
                    <a:pt x="743" y="224"/>
                  </a:lnTo>
                  <a:lnTo>
                    <a:pt x="672" y="285"/>
                  </a:lnTo>
                  <a:lnTo>
                    <a:pt x="733" y="285"/>
                  </a:lnTo>
                  <a:lnTo>
                    <a:pt x="771" y="252"/>
                  </a:lnTo>
                  <a:lnTo>
                    <a:pt x="772" y="251"/>
                  </a:lnTo>
                  <a:lnTo>
                    <a:pt x="780" y="240"/>
                  </a:lnTo>
                  <a:lnTo>
                    <a:pt x="786" y="227"/>
                  </a:lnTo>
                  <a:lnTo>
                    <a:pt x="789" y="214"/>
                  </a:lnTo>
                  <a:lnTo>
                    <a:pt x="789" y="201"/>
                  </a:lnTo>
                  <a:lnTo>
                    <a:pt x="786" y="189"/>
                  </a:lnTo>
                  <a:lnTo>
                    <a:pt x="782" y="177"/>
                  </a:lnTo>
                  <a:lnTo>
                    <a:pt x="775" y="167"/>
                  </a:lnTo>
                  <a:lnTo>
                    <a:pt x="766" y="158"/>
                  </a:lnTo>
                  <a:lnTo>
                    <a:pt x="611" y="39"/>
                  </a:lnTo>
                  <a:close/>
                  <a:moveTo>
                    <a:pt x="531" y="0"/>
                  </a:moveTo>
                  <a:lnTo>
                    <a:pt x="506" y="7"/>
                  </a:lnTo>
                  <a:lnTo>
                    <a:pt x="486" y="23"/>
                  </a:lnTo>
                  <a:lnTo>
                    <a:pt x="426" y="77"/>
                  </a:lnTo>
                  <a:lnTo>
                    <a:pt x="485" y="77"/>
                  </a:lnTo>
                  <a:lnTo>
                    <a:pt x="514" y="51"/>
                  </a:lnTo>
                  <a:lnTo>
                    <a:pt x="514" y="50"/>
                  </a:lnTo>
                  <a:lnTo>
                    <a:pt x="521" y="43"/>
                  </a:lnTo>
                  <a:lnTo>
                    <a:pt x="529" y="39"/>
                  </a:lnTo>
                  <a:lnTo>
                    <a:pt x="611" y="39"/>
                  </a:lnTo>
                  <a:lnTo>
                    <a:pt x="578" y="13"/>
                  </a:lnTo>
                  <a:lnTo>
                    <a:pt x="556" y="2"/>
                  </a:lnTo>
                  <a:lnTo>
                    <a:pt x="531"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43" name="AutoShape 6">
              <a:extLst>
                <a:ext uri="{FF2B5EF4-FFF2-40B4-BE49-F238E27FC236}">
                  <a16:creationId xmlns:a16="http://schemas.microsoft.com/office/drawing/2014/main" id="{4C658E54-19B4-425E-936E-D0D563F453FE}"/>
                </a:ext>
              </a:extLst>
            </p:cNvPr>
            <p:cNvSpPr>
              <a:spLocks/>
            </p:cNvSpPr>
            <p:nvPr/>
          </p:nvSpPr>
          <p:spPr bwMode="auto">
            <a:xfrm>
              <a:off x="901" y="739"/>
              <a:ext cx="608" cy="213"/>
            </a:xfrm>
            <a:custGeom>
              <a:avLst/>
              <a:gdLst>
                <a:gd name="T0" fmla="+- 0 1117 901"/>
                <a:gd name="T1" fmla="*/ T0 w 608"/>
                <a:gd name="T2" fmla="+- 0 744 739"/>
                <a:gd name="T3" fmla="*/ 744 h 213"/>
                <a:gd name="T4" fmla="+- 0 901 901"/>
                <a:gd name="T5" fmla="*/ T4 w 608"/>
                <a:gd name="T6" fmla="+- 0 941 739"/>
                <a:gd name="T7" fmla="*/ 941 h 213"/>
                <a:gd name="T8" fmla="+- 0 913 901"/>
                <a:gd name="T9" fmla="*/ T8 w 608"/>
                <a:gd name="T10" fmla="+- 0 947 739"/>
                <a:gd name="T11" fmla="*/ 947 h 213"/>
                <a:gd name="T12" fmla="+- 0 926 901"/>
                <a:gd name="T13" fmla="*/ T12 w 608"/>
                <a:gd name="T14" fmla="+- 0 951 739"/>
                <a:gd name="T15" fmla="*/ 951 h 213"/>
                <a:gd name="T16" fmla="+- 0 1465 901"/>
                <a:gd name="T17" fmla="*/ T16 w 608"/>
                <a:gd name="T18" fmla="+- 0 951 739"/>
                <a:gd name="T19" fmla="*/ 951 h 213"/>
                <a:gd name="T20" fmla="+- 0 1477 901"/>
                <a:gd name="T21" fmla="*/ T20 w 608"/>
                <a:gd name="T22" fmla="+- 0 950 739"/>
                <a:gd name="T23" fmla="*/ 950 h 213"/>
                <a:gd name="T24" fmla="+- 0 1488 901"/>
                <a:gd name="T25" fmla="*/ T24 w 608"/>
                <a:gd name="T26" fmla="+- 0 948 739"/>
                <a:gd name="T27" fmla="*/ 948 h 213"/>
                <a:gd name="T28" fmla="+- 0 1499 901"/>
                <a:gd name="T29" fmla="*/ T28 w 608"/>
                <a:gd name="T30" fmla="+- 0 944 739"/>
                <a:gd name="T31" fmla="*/ 944 h 213"/>
                <a:gd name="T32" fmla="+- 0 1509 901"/>
                <a:gd name="T33" fmla="*/ T32 w 608"/>
                <a:gd name="T34" fmla="+- 0 939 739"/>
                <a:gd name="T35" fmla="*/ 939 h 213"/>
                <a:gd name="T36" fmla="+- 0 1356 901"/>
                <a:gd name="T37" fmla="*/ T36 w 608"/>
                <a:gd name="T38" fmla="+- 0 799 739"/>
                <a:gd name="T39" fmla="*/ 799 h 213"/>
                <a:gd name="T40" fmla="+- 0 1209 901"/>
                <a:gd name="T41" fmla="*/ T40 w 608"/>
                <a:gd name="T42" fmla="+- 0 799 739"/>
                <a:gd name="T43" fmla="*/ 799 h 213"/>
                <a:gd name="T44" fmla="+- 0 1208 901"/>
                <a:gd name="T45" fmla="*/ T44 w 608"/>
                <a:gd name="T46" fmla="+- 0 799 739"/>
                <a:gd name="T47" fmla="*/ 799 h 213"/>
                <a:gd name="T48" fmla="+- 0 1197 901"/>
                <a:gd name="T49" fmla="*/ T48 w 608"/>
                <a:gd name="T50" fmla="+- 0 795 739"/>
                <a:gd name="T51" fmla="*/ 795 h 213"/>
                <a:gd name="T52" fmla="+- 0 1178 901"/>
                <a:gd name="T53" fmla="*/ T52 w 608"/>
                <a:gd name="T54" fmla="+- 0 783 739"/>
                <a:gd name="T55" fmla="*/ 783 h 213"/>
                <a:gd name="T56" fmla="+- 0 1150 901"/>
                <a:gd name="T57" fmla="*/ T56 w 608"/>
                <a:gd name="T58" fmla="+- 0 766 739"/>
                <a:gd name="T59" fmla="*/ 766 h 213"/>
                <a:gd name="T60" fmla="+- 0 1117 901"/>
                <a:gd name="T61" fmla="*/ T60 w 608"/>
                <a:gd name="T62" fmla="+- 0 744 739"/>
                <a:gd name="T63" fmla="*/ 744 h 213"/>
                <a:gd name="T64" fmla="+- 0 1290 901"/>
                <a:gd name="T65" fmla="*/ T64 w 608"/>
                <a:gd name="T66" fmla="+- 0 739 739"/>
                <a:gd name="T67" fmla="*/ 739 h 213"/>
                <a:gd name="T68" fmla="+- 0 1273 901"/>
                <a:gd name="T69" fmla="*/ T68 w 608"/>
                <a:gd name="T70" fmla="+- 0 753 739"/>
                <a:gd name="T71" fmla="*/ 753 h 213"/>
                <a:gd name="T72" fmla="+- 0 1248 901"/>
                <a:gd name="T73" fmla="*/ T72 w 608"/>
                <a:gd name="T74" fmla="+- 0 772 739"/>
                <a:gd name="T75" fmla="*/ 772 h 213"/>
                <a:gd name="T76" fmla="+- 0 1225 901"/>
                <a:gd name="T77" fmla="*/ T76 w 608"/>
                <a:gd name="T78" fmla="+- 0 789 739"/>
                <a:gd name="T79" fmla="*/ 789 h 213"/>
                <a:gd name="T80" fmla="+- 0 1213 901"/>
                <a:gd name="T81" fmla="*/ T80 w 608"/>
                <a:gd name="T82" fmla="+- 0 797 739"/>
                <a:gd name="T83" fmla="*/ 797 h 213"/>
                <a:gd name="T84" fmla="+- 0 1211 901"/>
                <a:gd name="T85" fmla="*/ T84 w 608"/>
                <a:gd name="T86" fmla="+- 0 798 739"/>
                <a:gd name="T87" fmla="*/ 798 h 213"/>
                <a:gd name="T88" fmla="+- 0 1209 901"/>
                <a:gd name="T89" fmla="*/ T88 w 608"/>
                <a:gd name="T90" fmla="+- 0 799 739"/>
                <a:gd name="T91" fmla="*/ 799 h 213"/>
                <a:gd name="T92" fmla="+- 0 1356 901"/>
                <a:gd name="T93" fmla="*/ T92 w 608"/>
                <a:gd name="T94" fmla="+- 0 799 739"/>
                <a:gd name="T95" fmla="*/ 799 h 213"/>
                <a:gd name="T96" fmla="+- 0 1290 901"/>
                <a:gd name="T97" fmla="*/ T96 w 608"/>
                <a:gd name="T98" fmla="+- 0 739 739"/>
                <a:gd name="T99" fmla="*/ 739 h 2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08" h="213">
                  <a:moveTo>
                    <a:pt x="216" y="5"/>
                  </a:moveTo>
                  <a:lnTo>
                    <a:pt x="0" y="202"/>
                  </a:lnTo>
                  <a:lnTo>
                    <a:pt x="12" y="208"/>
                  </a:lnTo>
                  <a:lnTo>
                    <a:pt x="25" y="212"/>
                  </a:lnTo>
                  <a:lnTo>
                    <a:pt x="564" y="212"/>
                  </a:lnTo>
                  <a:lnTo>
                    <a:pt x="576" y="211"/>
                  </a:lnTo>
                  <a:lnTo>
                    <a:pt x="587" y="209"/>
                  </a:lnTo>
                  <a:lnTo>
                    <a:pt x="598" y="205"/>
                  </a:lnTo>
                  <a:lnTo>
                    <a:pt x="608" y="200"/>
                  </a:lnTo>
                  <a:lnTo>
                    <a:pt x="455" y="60"/>
                  </a:lnTo>
                  <a:lnTo>
                    <a:pt x="308" y="60"/>
                  </a:lnTo>
                  <a:lnTo>
                    <a:pt x="307" y="60"/>
                  </a:lnTo>
                  <a:lnTo>
                    <a:pt x="296" y="56"/>
                  </a:lnTo>
                  <a:lnTo>
                    <a:pt x="277" y="44"/>
                  </a:lnTo>
                  <a:lnTo>
                    <a:pt x="249" y="27"/>
                  </a:lnTo>
                  <a:lnTo>
                    <a:pt x="216" y="5"/>
                  </a:lnTo>
                  <a:close/>
                  <a:moveTo>
                    <a:pt x="389" y="0"/>
                  </a:moveTo>
                  <a:lnTo>
                    <a:pt x="372" y="14"/>
                  </a:lnTo>
                  <a:lnTo>
                    <a:pt x="347" y="33"/>
                  </a:lnTo>
                  <a:lnTo>
                    <a:pt x="324" y="50"/>
                  </a:lnTo>
                  <a:lnTo>
                    <a:pt x="312" y="58"/>
                  </a:lnTo>
                  <a:lnTo>
                    <a:pt x="310" y="59"/>
                  </a:lnTo>
                  <a:lnTo>
                    <a:pt x="308" y="60"/>
                  </a:lnTo>
                  <a:lnTo>
                    <a:pt x="455" y="60"/>
                  </a:lnTo>
                  <a:lnTo>
                    <a:pt x="389"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pic>
          <p:nvPicPr>
            <p:cNvPr id="4103" name="Picture 7">
              <a:extLst>
                <a:ext uri="{FF2B5EF4-FFF2-40B4-BE49-F238E27FC236}">
                  <a16:creationId xmlns:a16="http://schemas.microsoft.com/office/drawing/2014/main" id="{144209CE-3932-4C9B-B32D-55DFC86DEF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 y="561"/>
              <a:ext cx="22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a:extLst>
                <a:ext uri="{FF2B5EF4-FFF2-40B4-BE49-F238E27FC236}">
                  <a16:creationId xmlns:a16="http://schemas.microsoft.com/office/drawing/2014/main" id="{62B85B40-C58C-4CE8-853A-A0ADE55F40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3" y="422"/>
              <a:ext cx="24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Rectangle 14">
            <a:extLst>
              <a:ext uri="{FF2B5EF4-FFF2-40B4-BE49-F238E27FC236}">
                <a16:creationId xmlns:a16="http://schemas.microsoft.com/office/drawing/2014/main" id="{7A7881E3-ABE7-4F7A-B7A2-B1FAD36CC3F6}"/>
              </a:ext>
            </a:extLst>
          </p:cNvPr>
          <p:cNvSpPr>
            <a:spLocks noChangeArrowheads="1"/>
          </p:cNvSpPr>
          <p:nvPr/>
        </p:nvSpPr>
        <p:spPr bwMode="auto">
          <a:xfrm>
            <a:off x="6670198" y="3038903"/>
            <a:ext cx="6858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grpSp>
        <p:nvGrpSpPr>
          <p:cNvPr id="45" name="Group 9">
            <a:extLst>
              <a:ext uri="{FF2B5EF4-FFF2-40B4-BE49-F238E27FC236}">
                <a16:creationId xmlns:a16="http://schemas.microsoft.com/office/drawing/2014/main" id="{E77A6AA4-3D64-4A73-8652-E37AE9AD12A5}"/>
              </a:ext>
            </a:extLst>
          </p:cNvPr>
          <p:cNvGrpSpPr>
            <a:grpSpLocks/>
          </p:cNvGrpSpPr>
          <p:nvPr/>
        </p:nvGrpSpPr>
        <p:grpSpPr bwMode="auto">
          <a:xfrm>
            <a:off x="6741876" y="3212026"/>
            <a:ext cx="347663" cy="361950"/>
            <a:chOff x="0" y="0"/>
            <a:chExt cx="729" cy="760"/>
          </a:xfrm>
        </p:grpSpPr>
        <p:sp>
          <p:nvSpPr>
            <p:cNvPr id="46" name="AutoShape 13">
              <a:extLst>
                <a:ext uri="{FF2B5EF4-FFF2-40B4-BE49-F238E27FC236}">
                  <a16:creationId xmlns:a16="http://schemas.microsoft.com/office/drawing/2014/main" id="{18247702-0061-4148-AAD2-64171FF88EFB}"/>
                </a:ext>
              </a:extLst>
            </p:cNvPr>
            <p:cNvSpPr>
              <a:spLocks/>
            </p:cNvSpPr>
            <p:nvPr/>
          </p:nvSpPr>
          <p:spPr bwMode="auto">
            <a:xfrm>
              <a:off x="98" y="594"/>
              <a:ext cx="554" cy="166"/>
            </a:xfrm>
            <a:custGeom>
              <a:avLst/>
              <a:gdLst>
                <a:gd name="T0" fmla="+- 0 125 98"/>
                <a:gd name="T1" fmla="*/ T0 w 554"/>
                <a:gd name="T2" fmla="+- 0 594 594"/>
                <a:gd name="T3" fmla="*/ 594 h 166"/>
                <a:gd name="T4" fmla="+- 0 115 98"/>
                <a:gd name="T5" fmla="*/ T4 w 554"/>
                <a:gd name="T6" fmla="+- 0 596 594"/>
                <a:gd name="T7" fmla="*/ 596 h 166"/>
                <a:gd name="T8" fmla="+- 0 106 98"/>
                <a:gd name="T9" fmla="*/ T8 w 554"/>
                <a:gd name="T10" fmla="+- 0 602 594"/>
                <a:gd name="T11" fmla="*/ 602 h 166"/>
                <a:gd name="T12" fmla="+- 0 100 98"/>
                <a:gd name="T13" fmla="*/ T12 w 554"/>
                <a:gd name="T14" fmla="+- 0 611 594"/>
                <a:gd name="T15" fmla="*/ 611 h 166"/>
                <a:gd name="T16" fmla="+- 0 98 98"/>
                <a:gd name="T17" fmla="*/ T16 w 554"/>
                <a:gd name="T18" fmla="+- 0 622 594"/>
                <a:gd name="T19" fmla="*/ 622 h 166"/>
                <a:gd name="T20" fmla="+- 0 100 98"/>
                <a:gd name="T21" fmla="*/ T20 w 554"/>
                <a:gd name="T22" fmla="+- 0 632 594"/>
                <a:gd name="T23" fmla="*/ 632 h 166"/>
                <a:gd name="T24" fmla="+- 0 106 98"/>
                <a:gd name="T25" fmla="*/ T24 w 554"/>
                <a:gd name="T26" fmla="+- 0 642 594"/>
                <a:gd name="T27" fmla="*/ 642 h 166"/>
                <a:gd name="T28" fmla="+- 0 165 98"/>
                <a:gd name="T29" fmla="*/ T28 w 554"/>
                <a:gd name="T30" fmla="+- 0 693 594"/>
                <a:gd name="T31" fmla="*/ 693 h 166"/>
                <a:gd name="T32" fmla="+- 0 232 98"/>
                <a:gd name="T33" fmla="*/ T32 w 554"/>
                <a:gd name="T34" fmla="+- 0 730 594"/>
                <a:gd name="T35" fmla="*/ 730 h 166"/>
                <a:gd name="T36" fmla="+- 0 302 98"/>
                <a:gd name="T37" fmla="*/ T36 w 554"/>
                <a:gd name="T38" fmla="+- 0 752 594"/>
                <a:gd name="T39" fmla="*/ 752 h 166"/>
                <a:gd name="T40" fmla="+- 0 375 98"/>
                <a:gd name="T41" fmla="*/ T40 w 554"/>
                <a:gd name="T42" fmla="+- 0 759 594"/>
                <a:gd name="T43" fmla="*/ 759 h 166"/>
                <a:gd name="T44" fmla="+- 0 447 98"/>
                <a:gd name="T45" fmla="*/ T44 w 554"/>
                <a:gd name="T46" fmla="+- 0 752 594"/>
                <a:gd name="T47" fmla="*/ 752 h 166"/>
                <a:gd name="T48" fmla="+- 0 518 98"/>
                <a:gd name="T49" fmla="*/ T48 w 554"/>
                <a:gd name="T50" fmla="+- 0 730 594"/>
                <a:gd name="T51" fmla="*/ 730 h 166"/>
                <a:gd name="T52" fmla="+- 0 570 98"/>
                <a:gd name="T53" fmla="*/ T52 w 554"/>
                <a:gd name="T54" fmla="+- 0 701 594"/>
                <a:gd name="T55" fmla="*/ 701 h 166"/>
                <a:gd name="T56" fmla="+- 0 339 98"/>
                <a:gd name="T57" fmla="*/ T56 w 554"/>
                <a:gd name="T58" fmla="+- 0 701 594"/>
                <a:gd name="T59" fmla="*/ 701 h 166"/>
                <a:gd name="T60" fmla="+- 0 269 98"/>
                <a:gd name="T61" fmla="*/ T60 w 554"/>
                <a:gd name="T62" fmla="+- 0 685 594"/>
                <a:gd name="T63" fmla="*/ 685 h 166"/>
                <a:gd name="T64" fmla="+- 0 203 98"/>
                <a:gd name="T65" fmla="*/ T64 w 554"/>
                <a:gd name="T66" fmla="+- 0 652 594"/>
                <a:gd name="T67" fmla="*/ 652 h 166"/>
                <a:gd name="T68" fmla="+- 0 143 98"/>
                <a:gd name="T69" fmla="*/ T68 w 554"/>
                <a:gd name="T70" fmla="+- 0 602 594"/>
                <a:gd name="T71" fmla="*/ 602 h 166"/>
                <a:gd name="T72" fmla="+- 0 135 98"/>
                <a:gd name="T73" fmla="*/ T72 w 554"/>
                <a:gd name="T74" fmla="+- 0 596 594"/>
                <a:gd name="T75" fmla="*/ 596 h 166"/>
                <a:gd name="T76" fmla="+- 0 125 98"/>
                <a:gd name="T77" fmla="*/ T76 w 554"/>
                <a:gd name="T78" fmla="+- 0 594 594"/>
                <a:gd name="T79" fmla="*/ 594 h 166"/>
                <a:gd name="T80" fmla="+- 0 625 98"/>
                <a:gd name="T81" fmla="*/ T80 w 554"/>
                <a:gd name="T82" fmla="+- 0 594 594"/>
                <a:gd name="T83" fmla="*/ 594 h 166"/>
                <a:gd name="T84" fmla="+- 0 615 98"/>
                <a:gd name="T85" fmla="*/ T84 w 554"/>
                <a:gd name="T86" fmla="+- 0 596 594"/>
                <a:gd name="T87" fmla="*/ 596 h 166"/>
                <a:gd name="T88" fmla="+- 0 606 98"/>
                <a:gd name="T89" fmla="*/ T88 w 554"/>
                <a:gd name="T90" fmla="+- 0 602 594"/>
                <a:gd name="T91" fmla="*/ 602 h 166"/>
                <a:gd name="T92" fmla="+- 0 547 98"/>
                <a:gd name="T93" fmla="*/ T92 w 554"/>
                <a:gd name="T94" fmla="+- 0 652 594"/>
                <a:gd name="T95" fmla="*/ 652 h 166"/>
                <a:gd name="T96" fmla="+- 0 481 98"/>
                <a:gd name="T97" fmla="*/ T96 w 554"/>
                <a:gd name="T98" fmla="+- 0 685 594"/>
                <a:gd name="T99" fmla="*/ 685 h 166"/>
                <a:gd name="T100" fmla="+- 0 411 98"/>
                <a:gd name="T101" fmla="*/ T100 w 554"/>
                <a:gd name="T102" fmla="+- 0 701 594"/>
                <a:gd name="T103" fmla="*/ 701 h 166"/>
                <a:gd name="T104" fmla="+- 0 570 98"/>
                <a:gd name="T105" fmla="*/ T104 w 554"/>
                <a:gd name="T106" fmla="+- 0 701 594"/>
                <a:gd name="T107" fmla="*/ 701 h 166"/>
                <a:gd name="T108" fmla="+- 0 584 98"/>
                <a:gd name="T109" fmla="*/ T108 w 554"/>
                <a:gd name="T110" fmla="+- 0 693 594"/>
                <a:gd name="T111" fmla="*/ 693 h 166"/>
                <a:gd name="T112" fmla="+- 0 644 98"/>
                <a:gd name="T113" fmla="*/ T112 w 554"/>
                <a:gd name="T114" fmla="+- 0 642 594"/>
                <a:gd name="T115" fmla="*/ 642 h 166"/>
                <a:gd name="T116" fmla="+- 0 649 98"/>
                <a:gd name="T117" fmla="*/ T116 w 554"/>
                <a:gd name="T118" fmla="+- 0 633 594"/>
                <a:gd name="T119" fmla="*/ 633 h 166"/>
                <a:gd name="T120" fmla="+- 0 651 98"/>
                <a:gd name="T121" fmla="*/ T120 w 554"/>
                <a:gd name="T122" fmla="+- 0 622 594"/>
                <a:gd name="T123" fmla="*/ 622 h 166"/>
                <a:gd name="T124" fmla="+- 0 649 98"/>
                <a:gd name="T125" fmla="*/ T124 w 554"/>
                <a:gd name="T126" fmla="+- 0 611 594"/>
                <a:gd name="T127" fmla="*/ 611 h 166"/>
                <a:gd name="T128" fmla="+- 0 644 98"/>
                <a:gd name="T129" fmla="*/ T128 w 554"/>
                <a:gd name="T130" fmla="+- 0 602 594"/>
                <a:gd name="T131" fmla="*/ 602 h 166"/>
                <a:gd name="T132" fmla="+- 0 635 98"/>
                <a:gd name="T133" fmla="*/ T132 w 554"/>
                <a:gd name="T134" fmla="+- 0 596 594"/>
                <a:gd name="T135" fmla="*/ 596 h 166"/>
                <a:gd name="T136" fmla="+- 0 625 98"/>
                <a:gd name="T137" fmla="*/ T136 w 554"/>
                <a:gd name="T138" fmla="+- 0 594 594"/>
                <a:gd name="T139" fmla="*/ 594 h 1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554" h="166">
                  <a:moveTo>
                    <a:pt x="27" y="0"/>
                  </a:moveTo>
                  <a:lnTo>
                    <a:pt x="17" y="2"/>
                  </a:lnTo>
                  <a:lnTo>
                    <a:pt x="8" y="8"/>
                  </a:lnTo>
                  <a:lnTo>
                    <a:pt x="2" y="17"/>
                  </a:lnTo>
                  <a:lnTo>
                    <a:pt x="0" y="28"/>
                  </a:lnTo>
                  <a:lnTo>
                    <a:pt x="2" y="38"/>
                  </a:lnTo>
                  <a:lnTo>
                    <a:pt x="8" y="48"/>
                  </a:lnTo>
                  <a:lnTo>
                    <a:pt x="67" y="99"/>
                  </a:lnTo>
                  <a:lnTo>
                    <a:pt x="134" y="136"/>
                  </a:lnTo>
                  <a:lnTo>
                    <a:pt x="204" y="158"/>
                  </a:lnTo>
                  <a:lnTo>
                    <a:pt x="277" y="165"/>
                  </a:lnTo>
                  <a:lnTo>
                    <a:pt x="349" y="158"/>
                  </a:lnTo>
                  <a:lnTo>
                    <a:pt x="420" y="136"/>
                  </a:lnTo>
                  <a:lnTo>
                    <a:pt x="472" y="107"/>
                  </a:lnTo>
                  <a:lnTo>
                    <a:pt x="241" y="107"/>
                  </a:lnTo>
                  <a:lnTo>
                    <a:pt x="171" y="91"/>
                  </a:lnTo>
                  <a:lnTo>
                    <a:pt x="105" y="58"/>
                  </a:lnTo>
                  <a:lnTo>
                    <a:pt x="45" y="8"/>
                  </a:lnTo>
                  <a:lnTo>
                    <a:pt x="37" y="2"/>
                  </a:lnTo>
                  <a:lnTo>
                    <a:pt x="27" y="0"/>
                  </a:lnTo>
                  <a:close/>
                  <a:moveTo>
                    <a:pt x="527" y="0"/>
                  </a:moveTo>
                  <a:lnTo>
                    <a:pt x="517" y="2"/>
                  </a:lnTo>
                  <a:lnTo>
                    <a:pt x="508" y="8"/>
                  </a:lnTo>
                  <a:lnTo>
                    <a:pt x="449" y="58"/>
                  </a:lnTo>
                  <a:lnTo>
                    <a:pt x="383" y="91"/>
                  </a:lnTo>
                  <a:lnTo>
                    <a:pt x="313" y="107"/>
                  </a:lnTo>
                  <a:lnTo>
                    <a:pt x="472" y="107"/>
                  </a:lnTo>
                  <a:lnTo>
                    <a:pt x="486" y="99"/>
                  </a:lnTo>
                  <a:lnTo>
                    <a:pt x="546" y="48"/>
                  </a:lnTo>
                  <a:lnTo>
                    <a:pt x="551" y="39"/>
                  </a:lnTo>
                  <a:lnTo>
                    <a:pt x="553" y="28"/>
                  </a:lnTo>
                  <a:lnTo>
                    <a:pt x="551" y="17"/>
                  </a:lnTo>
                  <a:lnTo>
                    <a:pt x="546" y="8"/>
                  </a:lnTo>
                  <a:lnTo>
                    <a:pt x="537" y="2"/>
                  </a:lnTo>
                  <a:lnTo>
                    <a:pt x="527"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47" name="AutoShape 12">
              <a:extLst>
                <a:ext uri="{FF2B5EF4-FFF2-40B4-BE49-F238E27FC236}">
                  <a16:creationId xmlns:a16="http://schemas.microsoft.com/office/drawing/2014/main" id="{5FFC15D1-C024-4BF7-ADE7-5C8AA9979241}"/>
                </a:ext>
              </a:extLst>
            </p:cNvPr>
            <p:cNvSpPr>
              <a:spLocks/>
            </p:cNvSpPr>
            <p:nvPr/>
          </p:nvSpPr>
          <p:spPr bwMode="auto">
            <a:xfrm>
              <a:off x="98" y="0"/>
              <a:ext cx="554" cy="166"/>
            </a:xfrm>
            <a:custGeom>
              <a:avLst/>
              <a:gdLst>
                <a:gd name="T0" fmla="+- 0 375 98"/>
                <a:gd name="T1" fmla="*/ T0 w 554"/>
                <a:gd name="T2" fmla="*/ 0 h 166"/>
                <a:gd name="T3" fmla="+- 0 302 98"/>
                <a:gd name="T4" fmla="*/ T3 w 554"/>
                <a:gd name="T5" fmla="*/ 7 h 166"/>
                <a:gd name="T6" fmla="+- 0 232 98"/>
                <a:gd name="T7" fmla="*/ T6 w 554"/>
                <a:gd name="T8" fmla="*/ 29 h 166"/>
                <a:gd name="T9" fmla="+- 0 165 98"/>
                <a:gd name="T10" fmla="*/ T9 w 554"/>
                <a:gd name="T11" fmla="*/ 66 h 166"/>
                <a:gd name="T12" fmla="+- 0 106 98"/>
                <a:gd name="T13" fmla="*/ T12 w 554"/>
                <a:gd name="T14" fmla="*/ 117 h 166"/>
                <a:gd name="T15" fmla="+- 0 100 98"/>
                <a:gd name="T16" fmla="*/ T15 w 554"/>
                <a:gd name="T17" fmla="*/ 127 h 166"/>
                <a:gd name="T18" fmla="+- 0 98 98"/>
                <a:gd name="T19" fmla="*/ T18 w 554"/>
                <a:gd name="T20" fmla="*/ 137 h 166"/>
                <a:gd name="T21" fmla="+- 0 100 98"/>
                <a:gd name="T22" fmla="*/ T21 w 554"/>
                <a:gd name="T23" fmla="*/ 148 h 166"/>
                <a:gd name="T24" fmla="+- 0 106 98"/>
                <a:gd name="T25" fmla="*/ T24 w 554"/>
                <a:gd name="T26" fmla="*/ 157 h 166"/>
                <a:gd name="T27" fmla="+- 0 115 98"/>
                <a:gd name="T28" fmla="*/ T27 w 554"/>
                <a:gd name="T29" fmla="*/ 163 h 166"/>
                <a:gd name="T30" fmla="+- 0 125 98"/>
                <a:gd name="T31" fmla="*/ T30 w 554"/>
                <a:gd name="T32" fmla="*/ 165 h 166"/>
                <a:gd name="T33" fmla="+- 0 135 98"/>
                <a:gd name="T34" fmla="*/ T33 w 554"/>
                <a:gd name="T35" fmla="*/ 163 h 166"/>
                <a:gd name="T36" fmla="+- 0 143 98"/>
                <a:gd name="T37" fmla="*/ T36 w 554"/>
                <a:gd name="T38" fmla="*/ 157 h 166"/>
                <a:gd name="T39" fmla="+- 0 203 98"/>
                <a:gd name="T40" fmla="*/ T39 w 554"/>
                <a:gd name="T41" fmla="*/ 108 h 166"/>
                <a:gd name="T42" fmla="+- 0 269 98"/>
                <a:gd name="T43" fmla="*/ T42 w 554"/>
                <a:gd name="T44" fmla="*/ 75 h 166"/>
                <a:gd name="T45" fmla="+- 0 339 98"/>
                <a:gd name="T46" fmla="*/ T45 w 554"/>
                <a:gd name="T47" fmla="*/ 58 h 166"/>
                <a:gd name="T48" fmla="+- 0 570 98"/>
                <a:gd name="T49" fmla="*/ T48 w 554"/>
                <a:gd name="T50" fmla="*/ 58 h 166"/>
                <a:gd name="T51" fmla="+- 0 518 98"/>
                <a:gd name="T52" fmla="*/ T51 w 554"/>
                <a:gd name="T53" fmla="*/ 29 h 166"/>
                <a:gd name="T54" fmla="+- 0 447 98"/>
                <a:gd name="T55" fmla="*/ T54 w 554"/>
                <a:gd name="T56" fmla="*/ 7 h 166"/>
                <a:gd name="T57" fmla="+- 0 375 98"/>
                <a:gd name="T58" fmla="*/ T57 w 554"/>
                <a:gd name="T59" fmla="*/ 0 h 166"/>
                <a:gd name="T60" fmla="+- 0 570 98"/>
                <a:gd name="T61" fmla="*/ T60 w 554"/>
                <a:gd name="T62" fmla="*/ 58 h 166"/>
                <a:gd name="T63" fmla="+- 0 411 98"/>
                <a:gd name="T64" fmla="*/ T63 w 554"/>
                <a:gd name="T65" fmla="*/ 58 h 166"/>
                <a:gd name="T66" fmla="+- 0 481 98"/>
                <a:gd name="T67" fmla="*/ T66 w 554"/>
                <a:gd name="T68" fmla="*/ 75 h 166"/>
                <a:gd name="T69" fmla="+- 0 547 98"/>
                <a:gd name="T70" fmla="*/ T69 w 554"/>
                <a:gd name="T71" fmla="*/ 108 h 166"/>
                <a:gd name="T72" fmla="+- 0 606 98"/>
                <a:gd name="T73" fmla="*/ T72 w 554"/>
                <a:gd name="T74" fmla="*/ 157 h 166"/>
                <a:gd name="T75" fmla="+- 0 615 98"/>
                <a:gd name="T76" fmla="*/ T75 w 554"/>
                <a:gd name="T77" fmla="*/ 163 h 166"/>
                <a:gd name="T78" fmla="+- 0 625 98"/>
                <a:gd name="T79" fmla="*/ T78 w 554"/>
                <a:gd name="T80" fmla="*/ 165 h 166"/>
                <a:gd name="T81" fmla="+- 0 635 98"/>
                <a:gd name="T82" fmla="*/ T81 w 554"/>
                <a:gd name="T83" fmla="*/ 163 h 166"/>
                <a:gd name="T84" fmla="+- 0 644 98"/>
                <a:gd name="T85" fmla="*/ T84 w 554"/>
                <a:gd name="T86" fmla="*/ 157 h 166"/>
                <a:gd name="T87" fmla="+- 0 649 98"/>
                <a:gd name="T88" fmla="*/ T87 w 554"/>
                <a:gd name="T89" fmla="*/ 148 h 166"/>
                <a:gd name="T90" fmla="+- 0 651 98"/>
                <a:gd name="T91" fmla="*/ T90 w 554"/>
                <a:gd name="T92" fmla="*/ 137 h 166"/>
                <a:gd name="T93" fmla="+- 0 649 98"/>
                <a:gd name="T94" fmla="*/ T93 w 554"/>
                <a:gd name="T95" fmla="*/ 127 h 166"/>
                <a:gd name="T96" fmla="+- 0 644 98"/>
                <a:gd name="T97" fmla="*/ T96 w 554"/>
                <a:gd name="T98" fmla="*/ 117 h 166"/>
                <a:gd name="T99" fmla="+- 0 584 98"/>
                <a:gd name="T100" fmla="*/ T99 w 554"/>
                <a:gd name="T101" fmla="*/ 66 h 166"/>
                <a:gd name="T102" fmla="+- 0 570 98"/>
                <a:gd name="T103" fmla="*/ T102 w 554"/>
                <a:gd name="T104" fmla="*/ 58 h 166"/>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Lst>
              <a:rect l="0" t="0" r="r" b="b"/>
              <a:pathLst>
                <a:path w="554" h="166">
                  <a:moveTo>
                    <a:pt x="277" y="0"/>
                  </a:moveTo>
                  <a:lnTo>
                    <a:pt x="204" y="7"/>
                  </a:lnTo>
                  <a:lnTo>
                    <a:pt x="134" y="29"/>
                  </a:lnTo>
                  <a:lnTo>
                    <a:pt x="67" y="66"/>
                  </a:lnTo>
                  <a:lnTo>
                    <a:pt x="8" y="117"/>
                  </a:lnTo>
                  <a:lnTo>
                    <a:pt x="2" y="127"/>
                  </a:lnTo>
                  <a:lnTo>
                    <a:pt x="0" y="137"/>
                  </a:lnTo>
                  <a:lnTo>
                    <a:pt x="2" y="148"/>
                  </a:lnTo>
                  <a:lnTo>
                    <a:pt x="8" y="157"/>
                  </a:lnTo>
                  <a:lnTo>
                    <a:pt x="17" y="163"/>
                  </a:lnTo>
                  <a:lnTo>
                    <a:pt x="27" y="165"/>
                  </a:lnTo>
                  <a:lnTo>
                    <a:pt x="37" y="163"/>
                  </a:lnTo>
                  <a:lnTo>
                    <a:pt x="45" y="157"/>
                  </a:lnTo>
                  <a:lnTo>
                    <a:pt x="105" y="108"/>
                  </a:lnTo>
                  <a:lnTo>
                    <a:pt x="171" y="75"/>
                  </a:lnTo>
                  <a:lnTo>
                    <a:pt x="241" y="58"/>
                  </a:lnTo>
                  <a:lnTo>
                    <a:pt x="472" y="58"/>
                  </a:lnTo>
                  <a:lnTo>
                    <a:pt x="420" y="29"/>
                  </a:lnTo>
                  <a:lnTo>
                    <a:pt x="349" y="7"/>
                  </a:lnTo>
                  <a:lnTo>
                    <a:pt x="277" y="0"/>
                  </a:lnTo>
                  <a:close/>
                  <a:moveTo>
                    <a:pt x="472" y="58"/>
                  </a:moveTo>
                  <a:lnTo>
                    <a:pt x="313" y="58"/>
                  </a:lnTo>
                  <a:lnTo>
                    <a:pt x="383" y="75"/>
                  </a:lnTo>
                  <a:lnTo>
                    <a:pt x="449" y="108"/>
                  </a:lnTo>
                  <a:lnTo>
                    <a:pt x="508" y="157"/>
                  </a:lnTo>
                  <a:lnTo>
                    <a:pt x="517" y="163"/>
                  </a:lnTo>
                  <a:lnTo>
                    <a:pt x="527" y="165"/>
                  </a:lnTo>
                  <a:lnTo>
                    <a:pt x="537" y="163"/>
                  </a:lnTo>
                  <a:lnTo>
                    <a:pt x="546" y="157"/>
                  </a:lnTo>
                  <a:lnTo>
                    <a:pt x="551" y="148"/>
                  </a:lnTo>
                  <a:lnTo>
                    <a:pt x="553" y="137"/>
                  </a:lnTo>
                  <a:lnTo>
                    <a:pt x="551" y="127"/>
                  </a:lnTo>
                  <a:lnTo>
                    <a:pt x="546" y="117"/>
                  </a:lnTo>
                  <a:lnTo>
                    <a:pt x="486" y="66"/>
                  </a:lnTo>
                  <a:lnTo>
                    <a:pt x="472" y="58"/>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pic>
          <p:nvPicPr>
            <p:cNvPr id="4107" name="Picture 11">
              <a:extLst>
                <a:ext uri="{FF2B5EF4-FFF2-40B4-BE49-F238E27FC236}">
                  <a16:creationId xmlns:a16="http://schemas.microsoft.com/office/drawing/2014/main" id="{295B7914-A457-41A9-82C2-C5656B78CE0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25"/>
              <a:ext cx="306" cy="29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4975B797-0C74-47E3-96B1-3BE983D75E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6" y="197"/>
              <a:ext cx="213" cy="372"/>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3E638B8A-A600-4019-8EA7-1EE130A647B3}"/>
              </a:ext>
            </a:extLst>
          </p:cNvPr>
          <p:cNvSpPr txBox="1"/>
          <p:nvPr/>
        </p:nvSpPr>
        <p:spPr>
          <a:xfrm>
            <a:off x="646582" y="5547074"/>
            <a:ext cx="5252225"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kern="0" dirty="0">
                <a:solidFill>
                  <a:prstClr val="black"/>
                </a:solidFill>
                <a:latin typeface="Arial"/>
              </a:rPr>
              <a:t>Source:</a:t>
            </a:r>
            <a:r>
              <a:rPr lang="en-US" sz="600" dirty="0"/>
              <a:t> </a:t>
            </a:r>
            <a:r>
              <a:rPr lang="en-US" sz="600" dirty="0">
                <a:hlinkClick r:id="rId9"/>
              </a:rPr>
              <a:t>http://www.businessdictionary.com/definition/current-ratio.html</a:t>
            </a:r>
            <a:endParaRPr lang="en-US" sz="600" kern="0" dirty="0">
              <a:solidFill>
                <a:prstClr val="black"/>
              </a:solidFill>
              <a:latin typeface="Arial"/>
            </a:endParaRPr>
          </a:p>
        </p:txBody>
      </p:sp>
    </p:spTree>
    <p:extLst>
      <p:ext uri="{BB962C8B-B14F-4D97-AF65-F5344CB8AC3E}">
        <p14:creationId xmlns:p14="http://schemas.microsoft.com/office/powerpoint/2010/main" val="1577639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9CF5-9496-49C8-B7ED-A982AC64F4DC}"/>
              </a:ext>
            </a:extLst>
          </p:cNvPr>
          <p:cNvSpPr>
            <a:spLocks noGrp="1"/>
          </p:cNvSpPr>
          <p:nvPr>
            <p:ph type="title"/>
          </p:nvPr>
        </p:nvSpPr>
        <p:spPr/>
        <p:txBody>
          <a:bodyPr/>
          <a:lstStyle/>
          <a:p>
            <a:r>
              <a:rPr lang="en-US" dirty="0"/>
              <a:t>Statement of Cash Flow</a:t>
            </a:r>
          </a:p>
        </p:txBody>
      </p:sp>
      <p:sp>
        <p:nvSpPr>
          <p:cNvPr id="4" name="Rectangle 3">
            <a:extLst>
              <a:ext uri="{FF2B5EF4-FFF2-40B4-BE49-F238E27FC236}">
                <a16:creationId xmlns:a16="http://schemas.microsoft.com/office/drawing/2014/main" id="{1D1C99CA-AA41-4582-B311-20592103DC52}"/>
              </a:ext>
            </a:extLst>
          </p:cNvPr>
          <p:cNvSpPr/>
          <p:nvPr/>
        </p:nvSpPr>
        <p:spPr>
          <a:xfrm>
            <a:off x="0" y="1659656"/>
            <a:ext cx="9144000" cy="1028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Incomings and outgoings of cash, representing the operating activities of an organization.</a:t>
            </a:r>
          </a:p>
        </p:txBody>
      </p:sp>
      <p:pic>
        <p:nvPicPr>
          <p:cNvPr id="5122" name="Picture 2" descr="Related image">
            <a:extLst>
              <a:ext uri="{FF2B5EF4-FFF2-40B4-BE49-F238E27FC236}">
                <a16:creationId xmlns:a16="http://schemas.microsoft.com/office/drawing/2014/main" id="{A7BD1CFF-0489-4291-B78D-165DEDB9D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336" y="2688356"/>
            <a:ext cx="5125331" cy="29472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66D89D-3CDE-40F8-AD99-E4F12E2D2378}"/>
              </a:ext>
            </a:extLst>
          </p:cNvPr>
          <p:cNvSpPr txBox="1"/>
          <p:nvPr/>
        </p:nvSpPr>
        <p:spPr>
          <a:xfrm>
            <a:off x="2121521" y="3307730"/>
            <a:ext cx="1647593" cy="300082"/>
          </a:xfrm>
          <a:prstGeom prst="rect">
            <a:avLst/>
          </a:prstGeom>
          <a:noFill/>
        </p:spPr>
        <p:txBody>
          <a:bodyPr wrap="square" rtlCol="0">
            <a:spAutoFit/>
          </a:bodyPr>
          <a:lstStyle/>
          <a:p>
            <a:pPr eaLnBrk="0" hangingPunct="0">
              <a:spcBef>
                <a:spcPts val="1350"/>
              </a:spcBef>
              <a:spcAft>
                <a:spcPts val="450"/>
              </a:spcAft>
              <a:buClr>
                <a:srgbClr val="006666"/>
              </a:buClr>
            </a:pPr>
            <a:r>
              <a:rPr lang="en-US" sz="1350" b="1" kern="0" dirty="0">
                <a:solidFill>
                  <a:schemeClr val="accent1"/>
                </a:solidFill>
                <a:latin typeface="Arial"/>
              </a:rPr>
              <a:t>Money Coming In</a:t>
            </a:r>
          </a:p>
        </p:txBody>
      </p:sp>
      <p:sp>
        <p:nvSpPr>
          <p:cNvPr id="8" name="TextBox 7">
            <a:extLst>
              <a:ext uri="{FF2B5EF4-FFF2-40B4-BE49-F238E27FC236}">
                <a16:creationId xmlns:a16="http://schemas.microsoft.com/office/drawing/2014/main" id="{00ACE613-724F-496D-86E3-1B4551614222}"/>
              </a:ext>
            </a:extLst>
          </p:cNvPr>
          <p:cNvSpPr txBox="1"/>
          <p:nvPr/>
        </p:nvSpPr>
        <p:spPr>
          <a:xfrm>
            <a:off x="5470347" y="5059845"/>
            <a:ext cx="1647593" cy="300082"/>
          </a:xfrm>
          <a:prstGeom prst="rect">
            <a:avLst/>
          </a:prstGeom>
          <a:noFill/>
        </p:spPr>
        <p:txBody>
          <a:bodyPr wrap="square" rtlCol="0">
            <a:spAutoFit/>
          </a:bodyPr>
          <a:lstStyle/>
          <a:p>
            <a:pPr eaLnBrk="0" hangingPunct="0">
              <a:spcBef>
                <a:spcPts val="1350"/>
              </a:spcBef>
              <a:spcAft>
                <a:spcPts val="450"/>
              </a:spcAft>
              <a:buClr>
                <a:srgbClr val="006666"/>
              </a:buClr>
            </a:pPr>
            <a:r>
              <a:rPr lang="en-US" sz="1350" b="1" kern="0" dirty="0">
                <a:solidFill>
                  <a:schemeClr val="accent1"/>
                </a:solidFill>
                <a:latin typeface="Arial"/>
              </a:rPr>
              <a:t>Money Going Out</a:t>
            </a:r>
          </a:p>
        </p:txBody>
      </p:sp>
      <p:sp>
        <p:nvSpPr>
          <p:cNvPr id="5" name="TextBox 4">
            <a:extLst>
              <a:ext uri="{FF2B5EF4-FFF2-40B4-BE49-F238E27FC236}">
                <a16:creationId xmlns:a16="http://schemas.microsoft.com/office/drawing/2014/main" id="{FA3919C5-0F30-4868-8D42-F21AA7870D4B}"/>
              </a:ext>
            </a:extLst>
          </p:cNvPr>
          <p:cNvSpPr txBox="1"/>
          <p:nvPr/>
        </p:nvSpPr>
        <p:spPr>
          <a:xfrm>
            <a:off x="697753" y="5573867"/>
            <a:ext cx="5252225"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kern="0" dirty="0">
                <a:solidFill>
                  <a:prstClr val="black"/>
                </a:solidFill>
                <a:latin typeface="Arial"/>
              </a:rPr>
              <a:t>Source:</a:t>
            </a:r>
            <a:r>
              <a:rPr lang="en-US" sz="600" dirty="0"/>
              <a:t> </a:t>
            </a:r>
            <a:r>
              <a:rPr lang="en-US" sz="600" dirty="0">
                <a:hlinkClick r:id="rId4"/>
              </a:rPr>
              <a:t>http://www.businessdictionary.com/definition/cash-flow.html</a:t>
            </a:r>
            <a:endParaRPr lang="en-US" sz="600" kern="0" dirty="0">
              <a:solidFill>
                <a:prstClr val="black"/>
              </a:solidFill>
              <a:latin typeface="Arial"/>
            </a:endParaRPr>
          </a:p>
        </p:txBody>
      </p:sp>
    </p:spTree>
    <p:extLst>
      <p:ext uri="{BB962C8B-B14F-4D97-AF65-F5344CB8AC3E}">
        <p14:creationId xmlns:p14="http://schemas.microsoft.com/office/powerpoint/2010/main" val="3678714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C37959-640D-4962-B434-3470E9761A63}"/>
              </a:ext>
            </a:extLst>
          </p:cNvPr>
          <p:cNvSpPr/>
          <p:nvPr/>
        </p:nvSpPr>
        <p:spPr>
          <a:xfrm>
            <a:off x="0" y="1558056"/>
            <a:ext cx="9144000" cy="6028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A method used in determining how profitable a company or business is regarding operations. </a:t>
            </a:r>
          </a:p>
        </p:txBody>
      </p:sp>
      <p:sp>
        <p:nvSpPr>
          <p:cNvPr id="13" name="Rectangle: Diagonal Corners Rounded 12">
            <a:extLst>
              <a:ext uri="{FF2B5EF4-FFF2-40B4-BE49-F238E27FC236}">
                <a16:creationId xmlns:a16="http://schemas.microsoft.com/office/drawing/2014/main" id="{421F4409-D96D-4893-91CB-7411756ACA7E}"/>
              </a:ext>
            </a:extLst>
          </p:cNvPr>
          <p:cNvSpPr/>
          <p:nvPr/>
        </p:nvSpPr>
        <p:spPr>
          <a:xfrm>
            <a:off x="1519365" y="4485462"/>
            <a:ext cx="6105270" cy="1070417"/>
          </a:xfrm>
          <a:prstGeom prst="round2DiagRect">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solidFill>
                <a:schemeClr val="accent2"/>
              </a:solidFill>
            </a:endParaRPr>
          </a:p>
          <a:p>
            <a:pPr algn="ctr"/>
            <a:r>
              <a:rPr lang="en-US" sz="1350" dirty="0">
                <a:solidFill>
                  <a:schemeClr val="accent2"/>
                </a:solidFill>
              </a:rPr>
              <a:t>Loan payments: $2,000/month or $24,000/year</a:t>
            </a:r>
          </a:p>
          <a:p>
            <a:pPr algn="ctr"/>
            <a:r>
              <a:rPr lang="en-US" sz="1350" dirty="0">
                <a:solidFill>
                  <a:schemeClr val="accent2"/>
                </a:solidFill>
              </a:rPr>
              <a:t>Annual Cash Flow/Annual Total Loan Payments = Debt Service Coverage Ratio</a:t>
            </a:r>
          </a:p>
          <a:p>
            <a:pPr algn="ctr"/>
            <a:r>
              <a:rPr lang="en-US" sz="1350" b="1" dirty="0">
                <a:solidFill>
                  <a:schemeClr val="accent2"/>
                </a:solidFill>
              </a:rPr>
              <a:t>29,000/$24,000 = 1.21X</a:t>
            </a:r>
            <a:endParaRPr lang="en-US" sz="1350" dirty="0">
              <a:solidFill>
                <a:schemeClr val="accent2"/>
              </a:solidFill>
            </a:endParaRPr>
          </a:p>
          <a:p>
            <a:pPr algn="ctr"/>
            <a:endParaRPr lang="en-US" sz="1350" b="1" dirty="0">
              <a:solidFill>
                <a:schemeClr val="accent2"/>
              </a:solidFill>
            </a:endParaRPr>
          </a:p>
        </p:txBody>
      </p:sp>
      <p:graphicFrame>
        <p:nvGraphicFramePr>
          <p:cNvPr id="8" name="Table 7">
            <a:extLst>
              <a:ext uri="{FF2B5EF4-FFF2-40B4-BE49-F238E27FC236}">
                <a16:creationId xmlns:a16="http://schemas.microsoft.com/office/drawing/2014/main" id="{3A8AC54B-BAC5-495D-8F3C-E0F63C445690}"/>
              </a:ext>
            </a:extLst>
          </p:cNvPr>
          <p:cNvGraphicFramePr>
            <a:graphicFrameLocks noGrp="1"/>
          </p:cNvGraphicFramePr>
          <p:nvPr/>
        </p:nvGraphicFramePr>
        <p:xfrm>
          <a:off x="3234883" y="2391859"/>
          <a:ext cx="2536611" cy="1516380"/>
        </p:xfrm>
        <a:graphic>
          <a:graphicData uri="http://schemas.openxmlformats.org/drawingml/2006/table">
            <a:tbl>
              <a:tblPr firstRow="1" bandRow="1">
                <a:tableStyleId>{8A107856-5554-42FB-B03E-39F5DBC370BA}</a:tableStyleId>
              </a:tblPr>
              <a:tblGrid>
                <a:gridCol w="1452893">
                  <a:extLst>
                    <a:ext uri="{9D8B030D-6E8A-4147-A177-3AD203B41FA5}">
                      <a16:colId xmlns:a16="http://schemas.microsoft.com/office/drawing/2014/main" val="2986516148"/>
                    </a:ext>
                  </a:extLst>
                </a:gridCol>
                <a:gridCol w="1083718">
                  <a:extLst>
                    <a:ext uri="{9D8B030D-6E8A-4147-A177-3AD203B41FA5}">
                      <a16:colId xmlns:a16="http://schemas.microsoft.com/office/drawing/2014/main" val="1056186222"/>
                    </a:ext>
                  </a:extLst>
                </a:gridCol>
              </a:tblGrid>
              <a:tr h="228600">
                <a:tc>
                  <a:txBody>
                    <a:bodyPr/>
                    <a:lstStyle/>
                    <a:p>
                      <a:r>
                        <a:rPr lang="en-US" sz="1100" b="0" dirty="0"/>
                        <a:t>Net Income or Changes in Total Net Assets</a:t>
                      </a:r>
                      <a:endParaRPr lang="en-US" sz="1100" b="0" dirty="0">
                        <a:solidFill>
                          <a:schemeClr val="accent2"/>
                        </a:solidFill>
                      </a:endParaRPr>
                    </a:p>
                  </a:txBody>
                  <a:tcPr marL="68580" marR="68580" marT="34290" marB="34290">
                    <a:solidFill>
                      <a:schemeClr val="bg1"/>
                    </a:solidFill>
                  </a:tcPr>
                </a:tc>
                <a:tc>
                  <a:txBody>
                    <a:bodyPr/>
                    <a:lstStyle/>
                    <a:p>
                      <a:r>
                        <a:rPr lang="en-US" sz="1100" b="0" dirty="0"/>
                        <a:t>26,000</a:t>
                      </a:r>
                    </a:p>
                  </a:txBody>
                  <a:tcPr marL="68580" marR="68580" marT="34290" marB="34290">
                    <a:solidFill>
                      <a:schemeClr val="bg1"/>
                    </a:solidFill>
                  </a:tcPr>
                </a:tc>
                <a:extLst>
                  <a:ext uri="{0D108BD9-81ED-4DB2-BD59-A6C34878D82A}">
                    <a16:rowId xmlns:a16="http://schemas.microsoft.com/office/drawing/2014/main" val="3390883513"/>
                  </a:ext>
                </a:extLst>
              </a:tr>
              <a:tr h="228600">
                <a:tc>
                  <a:txBody>
                    <a:bodyPr/>
                    <a:lstStyle/>
                    <a:p>
                      <a:r>
                        <a:rPr lang="en-US" sz="1100" dirty="0"/>
                        <a:t>+ Interest</a:t>
                      </a:r>
                    </a:p>
                  </a:txBody>
                  <a:tcPr marL="68580" marR="68580" marT="34290" marB="34290">
                    <a:solidFill>
                      <a:schemeClr val="bg1"/>
                    </a:solidFill>
                  </a:tcPr>
                </a:tc>
                <a:tc>
                  <a:txBody>
                    <a:bodyPr/>
                    <a:lstStyle/>
                    <a:p>
                      <a:r>
                        <a:rPr lang="en-US" sz="1100" dirty="0"/>
                        <a:t>2,000</a:t>
                      </a:r>
                    </a:p>
                  </a:txBody>
                  <a:tcPr marL="68580" marR="68580" marT="34290" marB="34290">
                    <a:solidFill>
                      <a:schemeClr val="bg1"/>
                    </a:solidFill>
                  </a:tcPr>
                </a:tc>
                <a:extLst>
                  <a:ext uri="{0D108BD9-81ED-4DB2-BD59-A6C34878D82A}">
                    <a16:rowId xmlns:a16="http://schemas.microsoft.com/office/drawing/2014/main" val="2717488828"/>
                  </a:ext>
                </a:extLst>
              </a:tr>
              <a:tr h="228600">
                <a:tc>
                  <a:txBody>
                    <a:bodyPr/>
                    <a:lstStyle/>
                    <a:p>
                      <a:r>
                        <a:rPr lang="en-US" sz="1100" dirty="0"/>
                        <a:t>+ Depreciation</a:t>
                      </a:r>
                    </a:p>
                  </a:txBody>
                  <a:tcPr marL="68580" marR="68580" marT="34290" marB="34290">
                    <a:solidFill>
                      <a:schemeClr val="bg1"/>
                    </a:solidFill>
                  </a:tcPr>
                </a:tc>
                <a:tc>
                  <a:txBody>
                    <a:bodyPr/>
                    <a:lstStyle/>
                    <a:p>
                      <a:r>
                        <a:rPr lang="en-US" sz="1100" dirty="0"/>
                        <a:t>1,000</a:t>
                      </a:r>
                    </a:p>
                  </a:txBody>
                  <a:tcPr marL="68580" marR="68580" marT="34290" marB="34290">
                    <a:solidFill>
                      <a:schemeClr val="bg1"/>
                    </a:solidFill>
                  </a:tcPr>
                </a:tc>
                <a:extLst>
                  <a:ext uri="{0D108BD9-81ED-4DB2-BD59-A6C34878D82A}">
                    <a16:rowId xmlns:a16="http://schemas.microsoft.com/office/drawing/2014/main" val="1783571175"/>
                  </a:ext>
                </a:extLst>
              </a:tr>
              <a:tr h="228600">
                <a:tc>
                  <a:txBody>
                    <a:bodyPr/>
                    <a:lstStyle/>
                    <a:p>
                      <a:r>
                        <a:rPr lang="en-US" sz="1100" dirty="0"/>
                        <a:t>+ Amortization</a:t>
                      </a:r>
                    </a:p>
                  </a:txBody>
                  <a:tcPr marL="68580" marR="68580" marT="34290" marB="34290">
                    <a:solidFill>
                      <a:schemeClr val="bg1"/>
                    </a:solidFill>
                  </a:tcPr>
                </a:tc>
                <a:tc>
                  <a:txBody>
                    <a:bodyPr/>
                    <a:lstStyle/>
                    <a:p>
                      <a:r>
                        <a:rPr lang="en-US" sz="1100" dirty="0"/>
                        <a:t>0</a:t>
                      </a:r>
                    </a:p>
                  </a:txBody>
                  <a:tcPr marL="68580" marR="68580" marT="34290" marB="34290">
                    <a:solidFill>
                      <a:schemeClr val="bg1"/>
                    </a:solidFill>
                  </a:tcPr>
                </a:tc>
                <a:extLst>
                  <a:ext uri="{0D108BD9-81ED-4DB2-BD59-A6C34878D82A}">
                    <a16:rowId xmlns:a16="http://schemas.microsoft.com/office/drawing/2014/main" val="2729911936"/>
                  </a:ext>
                </a:extLst>
              </a:tr>
              <a:tr h="228600">
                <a:tc>
                  <a:txBody>
                    <a:bodyPr/>
                    <a:lstStyle/>
                    <a:p>
                      <a:r>
                        <a:rPr lang="en-US" sz="1100" b="1" dirty="0"/>
                        <a:t>=Cash Flow</a:t>
                      </a:r>
                    </a:p>
                  </a:txBody>
                  <a:tcPr marL="68580" marR="68580" marT="34290" marB="34290">
                    <a:solidFill>
                      <a:schemeClr val="bg1"/>
                    </a:solidFill>
                  </a:tcPr>
                </a:tc>
                <a:tc>
                  <a:txBody>
                    <a:bodyPr/>
                    <a:lstStyle/>
                    <a:p>
                      <a:r>
                        <a:rPr lang="en-US" sz="1100" b="1" dirty="0"/>
                        <a:t>29,000</a:t>
                      </a:r>
                    </a:p>
                  </a:txBody>
                  <a:tcPr marL="68580" marR="68580" marT="34290" marB="34290">
                    <a:solidFill>
                      <a:schemeClr val="bg1"/>
                    </a:solidFill>
                  </a:tcPr>
                </a:tc>
                <a:extLst>
                  <a:ext uri="{0D108BD9-81ED-4DB2-BD59-A6C34878D82A}">
                    <a16:rowId xmlns:a16="http://schemas.microsoft.com/office/drawing/2014/main" val="1844529096"/>
                  </a:ext>
                </a:extLst>
              </a:tr>
            </a:tbl>
          </a:graphicData>
        </a:graphic>
      </p:graphicFrame>
      <p:sp>
        <p:nvSpPr>
          <p:cNvPr id="42" name="TextBox 41">
            <a:extLst>
              <a:ext uri="{FF2B5EF4-FFF2-40B4-BE49-F238E27FC236}">
                <a16:creationId xmlns:a16="http://schemas.microsoft.com/office/drawing/2014/main" id="{5FEF7BA5-5AE8-4B61-9289-7CD8FD1748EE}"/>
              </a:ext>
            </a:extLst>
          </p:cNvPr>
          <p:cNvSpPr txBox="1"/>
          <p:nvPr/>
        </p:nvSpPr>
        <p:spPr>
          <a:xfrm>
            <a:off x="1458916" y="4139213"/>
            <a:ext cx="6088544" cy="323165"/>
          </a:xfrm>
          <a:prstGeom prst="rect">
            <a:avLst/>
          </a:prstGeom>
          <a:noFill/>
        </p:spPr>
        <p:txBody>
          <a:bodyPr wrap="square" rtlCol="0">
            <a:spAutoFit/>
          </a:bodyPr>
          <a:lstStyle/>
          <a:p>
            <a:pPr algn="ctr" eaLnBrk="0" hangingPunct="0">
              <a:spcBef>
                <a:spcPts val="1350"/>
              </a:spcBef>
              <a:spcAft>
                <a:spcPts val="450"/>
              </a:spcAft>
              <a:buClr>
                <a:srgbClr val="006666"/>
              </a:buClr>
            </a:pPr>
            <a:r>
              <a:rPr lang="en-US" sz="1500" b="1" dirty="0">
                <a:solidFill>
                  <a:schemeClr val="bg2"/>
                </a:solidFill>
                <a:latin typeface="+mn-lt"/>
              </a:rPr>
              <a:t>How much of a business loan can I afford?</a:t>
            </a:r>
          </a:p>
        </p:txBody>
      </p:sp>
      <p:sp>
        <p:nvSpPr>
          <p:cNvPr id="24" name="TextBox 23">
            <a:extLst>
              <a:ext uri="{FF2B5EF4-FFF2-40B4-BE49-F238E27FC236}">
                <a16:creationId xmlns:a16="http://schemas.microsoft.com/office/drawing/2014/main" id="{EB02ABA8-D808-4662-AC82-BC8DB55E12CD}"/>
              </a:ext>
            </a:extLst>
          </p:cNvPr>
          <p:cNvSpPr txBox="1"/>
          <p:nvPr/>
        </p:nvSpPr>
        <p:spPr>
          <a:xfrm>
            <a:off x="5042833" y="5555878"/>
            <a:ext cx="2780368"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kern="0" dirty="0">
                <a:solidFill>
                  <a:prstClr val="black"/>
                </a:solidFill>
                <a:latin typeface="Arial"/>
              </a:rPr>
              <a:t>Source:</a:t>
            </a:r>
            <a:r>
              <a:rPr lang="en-US" sz="600" dirty="0"/>
              <a:t> </a:t>
            </a:r>
            <a:r>
              <a:rPr lang="en-US" sz="600" dirty="0">
                <a:hlinkClick r:id="rId3"/>
              </a:rPr>
              <a:t>http://www.businessdictionary.com/definition/EBITDA-margin.html</a:t>
            </a:r>
            <a:endParaRPr lang="en-US" sz="600" kern="0" dirty="0">
              <a:solidFill>
                <a:prstClr val="black"/>
              </a:solidFill>
              <a:latin typeface="Arial"/>
            </a:endParaRPr>
          </a:p>
        </p:txBody>
      </p:sp>
      <p:sp>
        <p:nvSpPr>
          <p:cNvPr id="10" name="Title 1">
            <a:extLst>
              <a:ext uri="{FF2B5EF4-FFF2-40B4-BE49-F238E27FC236}">
                <a16:creationId xmlns:a16="http://schemas.microsoft.com/office/drawing/2014/main" id="{C9BACB71-F115-44C6-B57D-1503CB570DFD}"/>
              </a:ext>
            </a:extLst>
          </p:cNvPr>
          <p:cNvSpPr txBox="1">
            <a:spLocks/>
          </p:cNvSpPr>
          <p:nvPr/>
        </p:nvSpPr>
        <p:spPr>
          <a:xfrm>
            <a:off x="83588" y="1025711"/>
            <a:ext cx="8839200" cy="469223"/>
          </a:xfrm>
          <a:prstGeom prst="rect">
            <a:avLst/>
          </a:prstGeom>
        </p:spPr>
        <p:txBody>
          <a:bodyPr vert="horz" lIns="91416" tIns="45708" rIns="91416" bIns="45708" rtlCol="0" anchor="t">
            <a:normAutofit/>
          </a:bodyPr>
          <a:lstStyle>
            <a:lvl1pPr algn="l" rtl="0" eaLnBrk="0" fontAlgn="base" hangingPunct="0">
              <a:spcBef>
                <a:spcPct val="0"/>
              </a:spcBef>
              <a:spcAft>
                <a:spcPct val="0"/>
              </a:spcAft>
              <a:defRPr sz="2000" b="1">
                <a:solidFill>
                  <a:schemeClr val="bg2"/>
                </a:solidFill>
                <a:latin typeface="+mj-lt"/>
                <a:ea typeface="+mj-ea"/>
                <a:cs typeface="+mj-cs"/>
              </a:defRPr>
            </a:lvl1pPr>
            <a:lvl2pPr algn="l" rtl="0" eaLnBrk="0" fontAlgn="base" hangingPunct="0">
              <a:spcBef>
                <a:spcPct val="0"/>
              </a:spcBef>
              <a:spcAft>
                <a:spcPct val="0"/>
              </a:spcAft>
              <a:defRPr sz="2400" b="1">
                <a:solidFill>
                  <a:srgbClr val="008266"/>
                </a:solidFill>
                <a:latin typeface="Arial" charset="0"/>
              </a:defRPr>
            </a:lvl2pPr>
            <a:lvl3pPr algn="l" rtl="0" eaLnBrk="0" fontAlgn="base" hangingPunct="0">
              <a:spcBef>
                <a:spcPct val="0"/>
              </a:spcBef>
              <a:spcAft>
                <a:spcPct val="0"/>
              </a:spcAft>
              <a:defRPr sz="2400" b="1">
                <a:solidFill>
                  <a:srgbClr val="008266"/>
                </a:solidFill>
                <a:latin typeface="Arial" charset="0"/>
              </a:defRPr>
            </a:lvl3pPr>
            <a:lvl4pPr algn="l" rtl="0" eaLnBrk="0" fontAlgn="base" hangingPunct="0">
              <a:spcBef>
                <a:spcPct val="0"/>
              </a:spcBef>
              <a:spcAft>
                <a:spcPct val="0"/>
              </a:spcAft>
              <a:defRPr sz="2400" b="1">
                <a:solidFill>
                  <a:srgbClr val="008266"/>
                </a:solidFill>
                <a:latin typeface="Arial" charset="0"/>
              </a:defRPr>
            </a:lvl4pPr>
            <a:lvl5pPr algn="l" rtl="0" eaLnBrk="0" fontAlgn="base" hangingPunct="0">
              <a:spcBef>
                <a:spcPct val="0"/>
              </a:spcBef>
              <a:spcAft>
                <a:spcPct val="0"/>
              </a:spcAft>
              <a:defRPr sz="2400" b="1">
                <a:solidFill>
                  <a:srgbClr val="008266"/>
                </a:solidFill>
                <a:latin typeface="Arial" charset="0"/>
              </a:defRPr>
            </a:lvl5pPr>
            <a:lvl6pPr marL="457077" algn="l" rtl="0" fontAlgn="base">
              <a:spcBef>
                <a:spcPct val="0"/>
              </a:spcBef>
              <a:spcAft>
                <a:spcPct val="0"/>
              </a:spcAft>
              <a:defRPr sz="2400" b="1">
                <a:solidFill>
                  <a:srgbClr val="008266"/>
                </a:solidFill>
                <a:latin typeface="Arial" charset="0"/>
              </a:defRPr>
            </a:lvl6pPr>
            <a:lvl7pPr marL="914156" algn="l" rtl="0" fontAlgn="base">
              <a:spcBef>
                <a:spcPct val="0"/>
              </a:spcBef>
              <a:spcAft>
                <a:spcPct val="0"/>
              </a:spcAft>
              <a:defRPr sz="2400" b="1">
                <a:solidFill>
                  <a:srgbClr val="008266"/>
                </a:solidFill>
                <a:latin typeface="Arial" charset="0"/>
              </a:defRPr>
            </a:lvl7pPr>
            <a:lvl8pPr marL="1371232" algn="l" rtl="0" fontAlgn="base">
              <a:spcBef>
                <a:spcPct val="0"/>
              </a:spcBef>
              <a:spcAft>
                <a:spcPct val="0"/>
              </a:spcAft>
              <a:defRPr sz="2400" b="1">
                <a:solidFill>
                  <a:srgbClr val="008266"/>
                </a:solidFill>
                <a:latin typeface="Arial" charset="0"/>
              </a:defRPr>
            </a:lvl8pPr>
            <a:lvl9pPr marL="1828311" algn="l" rtl="0" fontAlgn="base">
              <a:spcBef>
                <a:spcPct val="0"/>
              </a:spcBef>
              <a:spcAft>
                <a:spcPct val="0"/>
              </a:spcAft>
              <a:defRPr sz="2400" b="1">
                <a:solidFill>
                  <a:srgbClr val="008266"/>
                </a:solidFill>
                <a:latin typeface="Arial" charset="0"/>
              </a:defRPr>
            </a:lvl9pPr>
          </a:lstStyle>
          <a:p>
            <a:r>
              <a:rPr lang="en-US" dirty="0"/>
              <a:t>Understanding Business Cash Flow</a:t>
            </a:r>
            <a:endParaRPr lang="en-US" kern="0" dirty="0"/>
          </a:p>
        </p:txBody>
      </p:sp>
    </p:spTree>
    <p:extLst>
      <p:ext uri="{BB962C8B-B14F-4D97-AF65-F5344CB8AC3E}">
        <p14:creationId xmlns:p14="http://schemas.microsoft.com/office/powerpoint/2010/main" val="3519284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6A51-A975-4B05-AE5B-836657EC2831}"/>
              </a:ext>
            </a:extLst>
          </p:cNvPr>
          <p:cNvSpPr>
            <a:spLocks noGrp="1"/>
          </p:cNvSpPr>
          <p:nvPr>
            <p:ph type="title"/>
          </p:nvPr>
        </p:nvSpPr>
        <p:spPr/>
        <p:txBody>
          <a:bodyPr/>
          <a:lstStyle/>
          <a:p>
            <a:r>
              <a:rPr lang="en-US" dirty="0"/>
              <a:t>5 C’s of Credit</a:t>
            </a:r>
          </a:p>
        </p:txBody>
      </p:sp>
      <p:graphicFrame>
        <p:nvGraphicFramePr>
          <p:cNvPr id="6" name="Diagram 5">
            <a:extLst>
              <a:ext uri="{FF2B5EF4-FFF2-40B4-BE49-F238E27FC236}">
                <a16:creationId xmlns:a16="http://schemas.microsoft.com/office/drawing/2014/main" id="{FC200A57-89CB-4BFA-8C15-5C3E88E9549E}"/>
              </a:ext>
            </a:extLst>
          </p:cNvPr>
          <p:cNvGraphicFramePr/>
          <p:nvPr/>
        </p:nvGraphicFramePr>
        <p:xfrm>
          <a:off x="1812299" y="1807554"/>
          <a:ext cx="5519402" cy="3740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 22">
            <a:extLst>
              <a:ext uri="{FF2B5EF4-FFF2-40B4-BE49-F238E27FC236}">
                <a16:creationId xmlns:a16="http://schemas.microsoft.com/office/drawing/2014/main" id="{5DE243F4-7D9D-43C4-A3C6-62F2D7DFF977}"/>
              </a:ext>
            </a:extLst>
          </p:cNvPr>
          <p:cNvGrpSpPr/>
          <p:nvPr/>
        </p:nvGrpSpPr>
        <p:grpSpPr>
          <a:xfrm>
            <a:off x="6151228" y="2392437"/>
            <a:ext cx="1654174" cy="553673"/>
            <a:chOff x="6677637" y="1778466"/>
            <a:chExt cx="2205565" cy="738231"/>
          </a:xfrm>
        </p:grpSpPr>
        <p:cxnSp>
          <p:nvCxnSpPr>
            <p:cNvPr id="8" name="Connector: Elbow 7">
              <a:extLst>
                <a:ext uri="{FF2B5EF4-FFF2-40B4-BE49-F238E27FC236}">
                  <a16:creationId xmlns:a16="http://schemas.microsoft.com/office/drawing/2014/main" id="{83386F22-1721-4877-8C23-2E741492EAC1}"/>
                </a:ext>
              </a:extLst>
            </p:cNvPr>
            <p:cNvCxnSpPr>
              <a:cxnSpLocks/>
            </p:cNvCxnSpPr>
            <p:nvPr/>
          </p:nvCxnSpPr>
          <p:spPr>
            <a:xfrm flipV="1">
              <a:off x="6711193" y="1778466"/>
              <a:ext cx="2172009" cy="662731"/>
            </a:xfrm>
            <a:prstGeom prst="bentConnector3">
              <a:avLst>
                <a:gd name="adj1" fmla="val 13694"/>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8CE7CCE-7E15-4B76-8510-9AE248E28087}"/>
                </a:ext>
              </a:extLst>
            </p:cNvPr>
            <p:cNvSpPr/>
            <p:nvPr/>
          </p:nvSpPr>
          <p:spPr>
            <a:xfrm>
              <a:off x="6677637" y="2374084"/>
              <a:ext cx="151002" cy="1426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5238FDFE-F981-4DDA-AEB8-6EF8F14D0142}"/>
              </a:ext>
            </a:extLst>
          </p:cNvPr>
          <p:cNvSpPr txBox="1"/>
          <p:nvPr/>
        </p:nvSpPr>
        <p:spPr>
          <a:xfrm>
            <a:off x="6440648" y="2449062"/>
            <a:ext cx="1527350" cy="825867"/>
          </a:xfrm>
          <a:prstGeom prst="rect">
            <a:avLst/>
          </a:prstGeom>
          <a:noFill/>
        </p:spPr>
        <p:txBody>
          <a:bodyPr wrap="square" rtlCol="0">
            <a:spAutoFit/>
          </a:bodyPr>
          <a:lstStyle/>
          <a:p>
            <a:pPr eaLnBrk="0" hangingPunct="0">
              <a:spcBef>
                <a:spcPts val="1350"/>
              </a:spcBef>
              <a:spcAft>
                <a:spcPts val="0"/>
              </a:spcAft>
              <a:buClr>
                <a:srgbClr val="006666"/>
              </a:buClr>
            </a:pPr>
            <a:r>
              <a:rPr lang="en-US" sz="900" kern="0" dirty="0">
                <a:solidFill>
                  <a:prstClr val="black"/>
                </a:solidFill>
                <a:latin typeface="Arial"/>
              </a:rPr>
              <a:t>Measures cash flow or the ability to repay the loan</a:t>
            </a:r>
          </a:p>
          <a:p>
            <a:pPr eaLnBrk="0" hangingPunct="0">
              <a:spcBef>
                <a:spcPts val="1350"/>
              </a:spcBef>
              <a:spcAft>
                <a:spcPts val="0"/>
              </a:spcAft>
              <a:buClr>
                <a:srgbClr val="006666"/>
              </a:buClr>
            </a:pPr>
            <a:r>
              <a:rPr lang="en-US" sz="900" kern="0" dirty="0">
                <a:solidFill>
                  <a:prstClr val="black"/>
                </a:solidFill>
                <a:latin typeface="Arial"/>
              </a:rPr>
              <a:t>Assesses borrower’s debt-to-income ratio</a:t>
            </a:r>
          </a:p>
        </p:txBody>
      </p:sp>
      <p:sp>
        <p:nvSpPr>
          <p:cNvPr id="15" name="TextBox 14">
            <a:extLst>
              <a:ext uri="{FF2B5EF4-FFF2-40B4-BE49-F238E27FC236}">
                <a16:creationId xmlns:a16="http://schemas.microsoft.com/office/drawing/2014/main" id="{C5563F1D-C738-4F55-B797-301771932BAD}"/>
              </a:ext>
            </a:extLst>
          </p:cNvPr>
          <p:cNvSpPr txBox="1"/>
          <p:nvPr/>
        </p:nvSpPr>
        <p:spPr>
          <a:xfrm>
            <a:off x="6127110" y="4277029"/>
            <a:ext cx="1527350" cy="825867"/>
          </a:xfrm>
          <a:prstGeom prst="rect">
            <a:avLst/>
          </a:prstGeom>
          <a:noFill/>
        </p:spPr>
        <p:txBody>
          <a:bodyPr wrap="square" rtlCol="0">
            <a:spAutoFit/>
          </a:bodyPr>
          <a:lstStyle/>
          <a:p>
            <a:pPr eaLnBrk="0" hangingPunct="0">
              <a:spcBef>
                <a:spcPts val="1350"/>
              </a:spcBef>
              <a:spcAft>
                <a:spcPts val="0"/>
              </a:spcAft>
              <a:buClr>
                <a:srgbClr val="006666"/>
              </a:buClr>
            </a:pPr>
            <a:r>
              <a:rPr lang="en-US" sz="900" kern="0" dirty="0">
                <a:solidFill>
                  <a:prstClr val="black"/>
                </a:solidFill>
                <a:latin typeface="Arial"/>
              </a:rPr>
              <a:t>Cash borrower is willing to invest </a:t>
            </a:r>
          </a:p>
          <a:p>
            <a:pPr eaLnBrk="0" hangingPunct="0">
              <a:spcBef>
                <a:spcPts val="1350"/>
              </a:spcBef>
              <a:spcAft>
                <a:spcPts val="0"/>
              </a:spcAft>
              <a:buClr>
                <a:srgbClr val="006666"/>
              </a:buClr>
            </a:pPr>
            <a:r>
              <a:rPr lang="en-US" sz="900" kern="0" dirty="0">
                <a:solidFill>
                  <a:prstClr val="black"/>
                </a:solidFill>
                <a:latin typeface="Arial"/>
              </a:rPr>
              <a:t>Indicates the borrower’s level of seriousness</a:t>
            </a:r>
          </a:p>
        </p:txBody>
      </p:sp>
      <p:grpSp>
        <p:nvGrpSpPr>
          <p:cNvPr id="25" name="Group 24">
            <a:extLst>
              <a:ext uri="{FF2B5EF4-FFF2-40B4-BE49-F238E27FC236}">
                <a16:creationId xmlns:a16="http://schemas.microsoft.com/office/drawing/2014/main" id="{6696E01E-D0E3-425F-B430-560BEE8ABA67}"/>
              </a:ext>
            </a:extLst>
          </p:cNvPr>
          <p:cNvGrpSpPr/>
          <p:nvPr/>
        </p:nvGrpSpPr>
        <p:grpSpPr>
          <a:xfrm>
            <a:off x="5856565" y="4229605"/>
            <a:ext cx="1654174" cy="553673"/>
            <a:chOff x="6677637" y="1778466"/>
            <a:chExt cx="2205565" cy="738231"/>
          </a:xfrm>
          <a:solidFill>
            <a:schemeClr val="accent1"/>
          </a:solidFill>
        </p:grpSpPr>
        <p:cxnSp>
          <p:nvCxnSpPr>
            <p:cNvPr id="26" name="Connector: Elbow 25">
              <a:extLst>
                <a:ext uri="{FF2B5EF4-FFF2-40B4-BE49-F238E27FC236}">
                  <a16:creationId xmlns:a16="http://schemas.microsoft.com/office/drawing/2014/main" id="{C69C1B9B-04C0-42D4-A01F-41163934331B}"/>
                </a:ext>
              </a:extLst>
            </p:cNvPr>
            <p:cNvCxnSpPr>
              <a:cxnSpLocks/>
            </p:cNvCxnSpPr>
            <p:nvPr/>
          </p:nvCxnSpPr>
          <p:spPr>
            <a:xfrm flipV="1">
              <a:off x="6711193" y="1778466"/>
              <a:ext cx="2172009" cy="662731"/>
            </a:xfrm>
            <a:prstGeom prst="bentConnector3">
              <a:avLst>
                <a:gd name="adj1" fmla="val 13694"/>
              </a:avLst>
            </a:prstGeom>
            <a:grpFill/>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6AC08BCB-D06A-4870-8D67-13B96213FFF0}"/>
                </a:ext>
              </a:extLst>
            </p:cNvPr>
            <p:cNvSpPr/>
            <p:nvPr/>
          </p:nvSpPr>
          <p:spPr>
            <a:xfrm>
              <a:off x="6677637" y="2374084"/>
              <a:ext cx="151002" cy="142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8" name="Group 27">
            <a:extLst>
              <a:ext uri="{FF2B5EF4-FFF2-40B4-BE49-F238E27FC236}">
                <a16:creationId xmlns:a16="http://schemas.microsoft.com/office/drawing/2014/main" id="{33F61458-2A20-4842-A967-F55EC05652A1}"/>
              </a:ext>
            </a:extLst>
          </p:cNvPr>
          <p:cNvGrpSpPr/>
          <p:nvPr/>
        </p:nvGrpSpPr>
        <p:grpSpPr>
          <a:xfrm>
            <a:off x="4870257" y="1462216"/>
            <a:ext cx="1654174" cy="553673"/>
            <a:chOff x="6677637" y="1778466"/>
            <a:chExt cx="2205565" cy="738231"/>
          </a:xfrm>
          <a:solidFill>
            <a:schemeClr val="tx2"/>
          </a:solidFill>
        </p:grpSpPr>
        <p:cxnSp>
          <p:nvCxnSpPr>
            <p:cNvPr id="29" name="Connector: Elbow 28">
              <a:extLst>
                <a:ext uri="{FF2B5EF4-FFF2-40B4-BE49-F238E27FC236}">
                  <a16:creationId xmlns:a16="http://schemas.microsoft.com/office/drawing/2014/main" id="{6A2E5952-A1AC-489D-97A3-96F90D087A76}"/>
                </a:ext>
              </a:extLst>
            </p:cNvPr>
            <p:cNvCxnSpPr>
              <a:cxnSpLocks/>
            </p:cNvCxnSpPr>
            <p:nvPr/>
          </p:nvCxnSpPr>
          <p:spPr>
            <a:xfrm flipV="1">
              <a:off x="6711193" y="1778466"/>
              <a:ext cx="2172009" cy="662731"/>
            </a:xfrm>
            <a:prstGeom prst="bentConnector3">
              <a:avLst>
                <a:gd name="adj1" fmla="val 13694"/>
              </a:avLst>
            </a:prstGeom>
            <a:grpFill/>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38DD0F8-B5A4-4D5C-8FDD-27789875816A}"/>
                </a:ext>
              </a:extLst>
            </p:cNvPr>
            <p:cNvSpPr/>
            <p:nvPr/>
          </p:nvSpPr>
          <p:spPr>
            <a:xfrm>
              <a:off x="6677637" y="2374084"/>
              <a:ext cx="151002" cy="142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1" name="TextBox 30">
            <a:extLst>
              <a:ext uri="{FF2B5EF4-FFF2-40B4-BE49-F238E27FC236}">
                <a16:creationId xmlns:a16="http://schemas.microsoft.com/office/drawing/2014/main" id="{562AEAF9-BCE8-46B3-8086-81A31E6B8892}"/>
              </a:ext>
            </a:extLst>
          </p:cNvPr>
          <p:cNvSpPr txBox="1"/>
          <p:nvPr/>
        </p:nvSpPr>
        <p:spPr>
          <a:xfrm>
            <a:off x="5150950" y="1494700"/>
            <a:ext cx="1763568" cy="687368"/>
          </a:xfrm>
          <a:prstGeom prst="rect">
            <a:avLst/>
          </a:prstGeom>
          <a:noFill/>
        </p:spPr>
        <p:txBody>
          <a:bodyPr wrap="square" rtlCol="0">
            <a:spAutoFit/>
          </a:bodyPr>
          <a:lstStyle/>
          <a:p>
            <a:pPr eaLnBrk="0" hangingPunct="0">
              <a:spcBef>
                <a:spcPts val="1350"/>
              </a:spcBef>
              <a:spcAft>
                <a:spcPts val="0"/>
              </a:spcAft>
              <a:buClr>
                <a:srgbClr val="006666"/>
              </a:buClr>
            </a:pPr>
            <a:r>
              <a:rPr lang="en-US" sz="900" kern="0" dirty="0">
                <a:solidFill>
                  <a:prstClr val="black"/>
                </a:solidFill>
                <a:latin typeface="Arial"/>
              </a:rPr>
              <a:t>The purpose of the loan</a:t>
            </a:r>
          </a:p>
          <a:p>
            <a:pPr eaLnBrk="0" hangingPunct="0">
              <a:spcBef>
                <a:spcPts val="1350"/>
              </a:spcBef>
              <a:spcAft>
                <a:spcPts val="0"/>
              </a:spcAft>
              <a:buClr>
                <a:srgbClr val="006666"/>
              </a:buClr>
            </a:pPr>
            <a:r>
              <a:rPr lang="en-US" sz="900" kern="0" dirty="0">
                <a:solidFill>
                  <a:prstClr val="black"/>
                </a:solidFill>
                <a:latin typeface="Arial"/>
              </a:rPr>
              <a:t>Market and economic conditions</a:t>
            </a:r>
          </a:p>
        </p:txBody>
      </p:sp>
      <p:sp>
        <p:nvSpPr>
          <p:cNvPr id="32" name="Rectangle 9">
            <a:extLst>
              <a:ext uri="{FF2B5EF4-FFF2-40B4-BE49-F238E27FC236}">
                <a16:creationId xmlns:a16="http://schemas.microsoft.com/office/drawing/2014/main" id="{7CF11C0E-1B16-47A3-8FE6-08116351F974}"/>
              </a:ext>
            </a:extLst>
          </p:cNvPr>
          <p:cNvSpPr>
            <a:spLocks noChangeArrowheads="1"/>
          </p:cNvSpPr>
          <p:nvPr/>
        </p:nvSpPr>
        <p:spPr bwMode="auto">
          <a:xfrm>
            <a:off x="6874269" y="1649835"/>
            <a:ext cx="6858000" cy="346249"/>
          </a:xfrm>
          <a:prstGeom prst="rect">
            <a:avLst/>
          </a:prstGeom>
          <a:solidFill>
            <a:schemeClr val="accent4"/>
          </a:solidFill>
          <a:ln>
            <a:noFill/>
          </a:ln>
          <a:effectLst/>
        </p:spPr>
        <p:txBody>
          <a:bodyPr vert="horz" wrap="square" lIns="68580" tIns="34290" rIns="68580" bIns="34290" numCol="1" anchor="ctr" anchorCtr="0" compatLnSpc="1">
            <a:prstTxWarp prst="textNoShape">
              <a:avLst/>
            </a:prstTxWarp>
            <a:spAutoFit/>
          </a:bodyPr>
          <a:lstStyle/>
          <a:p>
            <a:endParaRPr lang="en-US" sz="1800"/>
          </a:p>
        </p:txBody>
      </p:sp>
      <p:grpSp>
        <p:nvGrpSpPr>
          <p:cNvPr id="33" name="Group 1">
            <a:extLst>
              <a:ext uri="{FF2B5EF4-FFF2-40B4-BE49-F238E27FC236}">
                <a16:creationId xmlns:a16="http://schemas.microsoft.com/office/drawing/2014/main" id="{B97A7E38-2CE6-4D9B-AD48-A1B46AB1F918}"/>
              </a:ext>
            </a:extLst>
          </p:cNvPr>
          <p:cNvGrpSpPr>
            <a:grpSpLocks/>
          </p:cNvGrpSpPr>
          <p:nvPr/>
        </p:nvGrpSpPr>
        <p:grpSpPr bwMode="auto">
          <a:xfrm>
            <a:off x="6866411" y="2024295"/>
            <a:ext cx="529115" cy="277629"/>
            <a:chOff x="0" y="0"/>
            <a:chExt cx="1078" cy="582"/>
          </a:xfrm>
          <a:solidFill>
            <a:schemeClr val="accent4"/>
          </a:solidFill>
        </p:grpSpPr>
        <p:sp>
          <p:nvSpPr>
            <p:cNvPr id="34" name="Line 8">
              <a:extLst>
                <a:ext uri="{FF2B5EF4-FFF2-40B4-BE49-F238E27FC236}">
                  <a16:creationId xmlns:a16="http://schemas.microsoft.com/office/drawing/2014/main" id="{4E880D8D-4F67-48A4-BFE5-822B432B75D2}"/>
                </a:ext>
              </a:extLst>
            </p:cNvPr>
            <p:cNvSpPr>
              <a:spLocks noChangeShapeType="1"/>
            </p:cNvSpPr>
            <p:nvPr/>
          </p:nvSpPr>
          <p:spPr bwMode="auto">
            <a:xfrm>
              <a:off x="240" y="582"/>
              <a:ext cx="582" cy="0"/>
            </a:xfrm>
            <a:prstGeom prst="line">
              <a:avLst/>
            </a:prstGeom>
            <a:grpFill/>
            <a:ln w="39942">
              <a:solidFill>
                <a:schemeClr val="accent4"/>
              </a:solidFill>
              <a:round/>
              <a:headEnd/>
              <a:tailEnd/>
            </a:ln>
          </p:spPr>
          <p:txBody>
            <a:bodyPr vert="horz" wrap="square" lIns="68580" tIns="34290" rIns="68580" bIns="34290" numCol="1" anchor="t" anchorCtr="0" compatLnSpc="1">
              <a:prstTxWarp prst="textNoShape">
                <a:avLst/>
              </a:prstTxWarp>
            </a:bodyPr>
            <a:lstStyle/>
            <a:p>
              <a:endParaRPr lang="en-US" sz="1800"/>
            </a:p>
          </p:txBody>
        </p:sp>
        <p:sp>
          <p:nvSpPr>
            <p:cNvPr id="35" name="Freeform 7">
              <a:extLst>
                <a:ext uri="{FF2B5EF4-FFF2-40B4-BE49-F238E27FC236}">
                  <a16:creationId xmlns:a16="http://schemas.microsoft.com/office/drawing/2014/main" id="{8A84F41B-72FA-4966-9A42-7267CE2E3854}"/>
                </a:ext>
              </a:extLst>
            </p:cNvPr>
            <p:cNvSpPr>
              <a:spLocks/>
            </p:cNvSpPr>
            <p:nvPr/>
          </p:nvSpPr>
          <p:spPr bwMode="auto">
            <a:xfrm>
              <a:off x="350" y="204"/>
              <a:ext cx="79" cy="315"/>
            </a:xfrm>
            <a:custGeom>
              <a:avLst/>
              <a:gdLst>
                <a:gd name="T0" fmla="+- 0 405 350"/>
                <a:gd name="T1" fmla="*/ T0 w 79"/>
                <a:gd name="T2" fmla="+- 0 204 204"/>
                <a:gd name="T3" fmla="*/ 204 h 315"/>
                <a:gd name="T4" fmla="+- 0 374 350"/>
                <a:gd name="T5" fmla="*/ T4 w 79"/>
                <a:gd name="T6" fmla="+- 0 204 204"/>
                <a:gd name="T7" fmla="*/ 204 h 315"/>
                <a:gd name="T8" fmla="+- 0 364 350"/>
                <a:gd name="T9" fmla="*/ T8 w 79"/>
                <a:gd name="T10" fmla="+- 0 207 204"/>
                <a:gd name="T11" fmla="*/ 207 h 315"/>
                <a:gd name="T12" fmla="+- 0 357 350"/>
                <a:gd name="T13" fmla="*/ T12 w 79"/>
                <a:gd name="T14" fmla="+- 0 215 204"/>
                <a:gd name="T15" fmla="*/ 215 h 315"/>
                <a:gd name="T16" fmla="+- 0 352 350"/>
                <a:gd name="T17" fmla="*/ T16 w 79"/>
                <a:gd name="T18" fmla="+- 0 225 204"/>
                <a:gd name="T19" fmla="*/ 225 h 315"/>
                <a:gd name="T20" fmla="+- 0 350 350"/>
                <a:gd name="T21" fmla="*/ T20 w 79"/>
                <a:gd name="T22" fmla="+- 0 239 204"/>
                <a:gd name="T23" fmla="*/ 239 h 315"/>
                <a:gd name="T24" fmla="+- 0 350 350"/>
                <a:gd name="T25" fmla="*/ T24 w 79"/>
                <a:gd name="T26" fmla="+- 0 484 204"/>
                <a:gd name="T27" fmla="*/ 484 h 315"/>
                <a:gd name="T28" fmla="+- 0 352 350"/>
                <a:gd name="T29" fmla="*/ T28 w 79"/>
                <a:gd name="T30" fmla="+- 0 498 204"/>
                <a:gd name="T31" fmla="*/ 498 h 315"/>
                <a:gd name="T32" fmla="+- 0 357 350"/>
                <a:gd name="T33" fmla="*/ T32 w 79"/>
                <a:gd name="T34" fmla="+- 0 509 204"/>
                <a:gd name="T35" fmla="*/ 509 h 315"/>
                <a:gd name="T36" fmla="+- 0 364 350"/>
                <a:gd name="T37" fmla="*/ T36 w 79"/>
                <a:gd name="T38" fmla="+- 0 516 204"/>
                <a:gd name="T39" fmla="*/ 516 h 315"/>
                <a:gd name="T40" fmla="+- 0 374 350"/>
                <a:gd name="T41" fmla="*/ T40 w 79"/>
                <a:gd name="T42" fmla="+- 0 519 204"/>
                <a:gd name="T43" fmla="*/ 519 h 315"/>
                <a:gd name="T44" fmla="+- 0 405 350"/>
                <a:gd name="T45" fmla="*/ T44 w 79"/>
                <a:gd name="T46" fmla="+- 0 519 204"/>
                <a:gd name="T47" fmla="*/ 519 h 315"/>
                <a:gd name="T48" fmla="+- 0 414 350"/>
                <a:gd name="T49" fmla="*/ T48 w 79"/>
                <a:gd name="T50" fmla="+- 0 516 204"/>
                <a:gd name="T51" fmla="*/ 516 h 315"/>
                <a:gd name="T52" fmla="+- 0 422 350"/>
                <a:gd name="T53" fmla="*/ T52 w 79"/>
                <a:gd name="T54" fmla="+- 0 509 204"/>
                <a:gd name="T55" fmla="*/ 509 h 315"/>
                <a:gd name="T56" fmla="+- 0 427 350"/>
                <a:gd name="T57" fmla="*/ T56 w 79"/>
                <a:gd name="T58" fmla="+- 0 498 204"/>
                <a:gd name="T59" fmla="*/ 498 h 315"/>
                <a:gd name="T60" fmla="+- 0 429 350"/>
                <a:gd name="T61" fmla="*/ T60 w 79"/>
                <a:gd name="T62" fmla="+- 0 484 204"/>
                <a:gd name="T63" fmla="*/ 484 h 315"/>
                <a:gd name="T64" fmla="+- 0 429 350"/>
                <a:gd name="T65" fmla="*/ T64 w 79"/>
                <a:gd name="T66" fmla="+- 0 239 204"/>
                <a:gd name="T67" fmla="*/ 239 h 315"/>
                <a:gd name="T68" fmla="+- 0 427 350"/>
                <a:gd name="T69" fmla="*/ T68 w 79"/>
                <a:gd name="T70" fmla="+- 0 225 204"/>
                <a:gd name="T71" fmla="*/ 225 h 315"/>
                <a:gd name="T72" fmla="+- 0 422 350"/>
                <a:gd name="T73" fmla="*/ T72 w 79"/>
                <a:gd name="T74" fmla="+- 0 215 204"/>
                <a:gd name="T75" fmla="*/ 215 h 315"/>
                <a:gd name="T76" fmla="+- 0 414 350"/>
                <a:gd name="T77" fmla="*/ T76 w 79"/>
                <a:gd name="T78" fmla="+- 0 207 204"/>
                <a:gd name="T79" fmla="*/ 207 h 315"/>
                <a:gd name="T80" fmla="+- 0 405 350"/>
                <a:gd name="T81" fmla="*/ T80 w 79"/>
                <a:gd name="T82" fmla="+- 0 204 204"/>
                <a:gd name="T83" fmla="*/ 204 h 3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9" h="315">
                  <a:moveTo>
                    <a:pt x="55" y="0"/>
                  </a:moveTo>
                  <a:lnTo>
                    <a:pt x="24" y="0"/>
                  </a:lnTo>
                  <a:lnTo>
                    <a:pt x="14" y="3"/>
                  </a:lnTo>
                  <a:lnTo>
                    <a:pt x="7" y="11"/>
                  </a:lnTo>
                  <a:lnTo>
                    <a:pt x="2" y="21"/>
                  </a:lnTo>
                  <a:lnTo>
                    <a:pt x="0" y="35"/>
                  </a:lnTo>
                  <a:lnTo>
                    <a:pt x="0" y="280"/>
                  </a:lnTo>
                  <a:lnTo>
                    <a:pt x="2" y="294"/>
                  </a:lnTo>
                  <a:lnTo>
                    <a:pt x="7" y="305"/>
                  </a:lnTo>
                  <a:lnTo>
                    <a:pt x="14" y="312"/>
                  </a:lnTo>
                  <a:lnTo>
                    <a:pt x="24" y="315"/>
                  </a:lnTo>
                  <a:lnTo>
                    <a:pt x="55" y="315"/>
                  </a:lnTo>
                  <a:lnTo>
                    <a:pt x="64" y="312"/>
                  </a:lnTo>
                  <a:lnTo>
                    <a:pt x="72" y="305"/>
                  </a:lnTo>
                  <a:lnTo>
                    <a:pt x="77" y="294"/>
                  </a:lnTo>
                  <a:lnTo>
                    <a:pt x="79" y="280"/>
                  </a:lnTo>
                  <a:lnTo>
                    <a:pt x="79" y="35"/>
                  </a:lnTo>
                  <a:lnTo>
                    <a:pt x="77" y="21"/>
                  </a:lnTo>
                  <a:lnTo>
                    <a:pt x="72" y="11"/>
                  </a:lnTo>
                  <a:lnTo>
                    <a:pt x="64" y="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36" name="Freeform 6">
              <a:extLst>
                <a:ext uri="{FF2B5EF4-FFF2-40B4-BE49-F238E27FC236}">
                  <a16:creationId xmlns:a16="http://schemas.microsoft.com/office/drawing/2014/main" id="{1BA6626D-9F3E-40CB-A417-168B5F783EEA}"/>
                </a:ext>
              </a:extLst>
            </p:cNvPr>
            <p:cNvSpPr>
              <a:spLocks/>
            </p:cNvSpPr>
            <p:nvPr/>
          </p:nvSpPr>
          <p:spPr bwMode="auto">
            <a:xfrm>
              <a:off x="492" y="204"/>
              <a:ext cx="79" cy="315"/>
            </a:xfrm>
            <a:custGeom>
              <a:avLst/>
              <a:gdLst>
                <a:gd name="T0" fmla="+- 0 547 492"/>
                <a:gd name="T1" fmla="*/ T0 w 79"/>
                <a:gd name="T2" fmla="+- 0 204 204"/>
                <a:gd name="T3" fmla="*/ 204 h 315"/>
                <a:gd name="T4" fmla="+- 0 516 492"/>
                <a:gd name="T5" fmla="*/ T4 w 79"/>
                <a:gd name="T6" fmla="+- 0 204 204"/>
                <a:gd name="T7" fmla="*/ 204 h 315"/>
                <a:gd name="T8" fmla="+- 0 507 492"/>
                <a:gd name="T9" fmla="*/ T8 w 79"/>
                <a:gd name="T10" fmla="+- 0 207 204"/>
                <a:gd name="T11" fmla="*/ 207 h 315"/>
                <a:gd name="T12" fmla="+- 0 499 492"/>
                <a:gd name="T13" fmla="*/ T12 w 79"/>
                <a:gd name="T14" fmla="+- 0 215 204"/>
                <a:gd name="T15" fmla="*/ 215 h 315"/>
                <a:gd name="T16" fmla="+- 0 494 492"/>
                <a:gd name="T17" fmla="*/ T16 w 79"/>
                <a:gd name="T18" fmla="+- 0 225 204"/>
                <a:gd name="T19" fmla="*/ 225 h 315"/>
                <a:gd name="T20" fmla="+- 0 492 492"/>
                <a:gd name="T21" fmla="*/ T20 w 79"/>
                <a:gd name="T22" fmla="+- 0 239 204"/>
                <a:gd name="T23" fmla="*/ 239 h 315"/>
                <a:gd name="T24" fmla="+- 0 492 492"/>
                <a:gd name="T25" fmla="*/ T24 w 79"/>
                <a:gd name="T26" fmla="+- 0 484 204"/>
                <a:gd name="T27" fmla="*/ 484 h 315"/>
                <a:gd name="T28" fmla="+- 0 494 492"/>
                <a:gd name="T29" fmla="*/ T28 w 79"/>
                <a:gd name="T30" fmla="+- 0 498 204"/>
                <a:gd name="T31" fmla="*/ 498 h 315"/>
                <a:gd name="T32" fmla="+- 0 499 492"/>
                <a:gd name="T33" fmla="*/ T32 w 79"/>
                <a:gd name="T34" fmla="+- 0 509 204"/>
                <a:gd name="T35" fmla="*/ 509 h 315"/>
                <a:gd name="T36" fmla="+- 0 507 492"/>
                <a:gd name="T37" fmla="*/ T36 w 79"/>
                <a:gd name="T38" fmla="+- 0 516 204"/>
                <a:gd name="T39" fmla="*/ 516 h 315"/>
                <a:gd name="T40" fmla="+- 0 516 492"/>
                <a:gd name="T41" fmla="*/ T40 w 79"/>
                <a:gd name="T42" fmla="+- 0 519 204"/>
                <a:gd name="T43" fmla="*/ 519 h 315"/>
                <a:gd name="T44" fmla="+- 0 547 492"/>
                <a:gd name="T45" fmla="*/ T44 w 79"/>
                <a:gd name="T46" fmla="+- 0 519 204"/>
                <a:gd name="T47" fmla="*/ 519 h 315"/>
                <a:gd name="T48" fmla="+- 0 556 492"/>
                <a:gd name="T49" fmla="*/ T48 w 79"/>
                <a:gd name="T50" fmla="+- 0 516 204"/>
                <a:gd name="T51" fmla="*/ 516 h 315"/>
                <a:gd name="T52" fmla="+- 0 564 492"/>
                <a:gd name="T53" fmla="*/ T52 w 79"/>
                <a:gd name="T54" fmla="+- 0 509 204"/>
                <a:gd name="T55" fmla="*/ 509 h 315"/>
                <a:gd name="T56" fmla="+- 0 569 492"/>
                <a:gd name="T57" fmla="*/ T56 w 79"/>
                <a:gd name="T58" fmla="+- 0 498 204"/>
                <a:gd name="T59" fmla="*/ 498 h 315"/>
                <a:gd name="T60" fmla="+- 0 571 492"/>
                <a:gd name="T61" fmla="*/ T60 w 79"/>
                <a:gd name="T62" fmla="+- 0 484 204"/>
                <a:gd name="T63" fmla="*/ 484 h 315"/>
                <a:gd name="T64" fmla="+- 0 571 492"/>
                <a:gd name="T65" fmla="*/ T64 w 79"/>
                <a:gd name="T66" fmla="+- 0 239 204"/>
                <a:gd name="T67" fmla="*/ 239 h 315"/>
                <a:gd name="T68" fmla="+- 0 569 492"/>
                <a:gd name="T69" fmla="*/ T68 w 79"/>
                <a:gd name="T70" fmla="+- 0 225 204"/>
                <a:gd name="T71" fmla="*/ 225 h 315"/>
                <a:gd name="T72" fmla="+- 0 564 492"/>
                <a:gd name="T73" fmla="*/ T72 w 79"/>
                <a:gd name="T74" fmla="+- 0 215 204"/>
                <a:gd name="T75" fmla="*/ 215 h 315"/>
                <a:gd name="T76" fmla="+- 0 556 492"/>
                <a:gd name="T77" fmla="*/ T76 w 79"/>
                <a:gd name="T78" fmla="+- 0 207 204"/>
                <a:gd name="T79" fmla="*/ 207 h 315"/>
                <a:gd name="T80" fmla="+- 0 547 492"/>
                <a:gd name="T81" fmla="*/ T80 w 79"/>
                <a:gd name="T82" fmla="+- 0 204 204"/>
                <a:gd name="T83" fmla="*/ 204 h 3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9" h="315">
                  <a:moveTo>
                    <a:pt x="55" y="0"/>
                  </a:moveTo>
                  <a:lnTo>
                    <a:pt x="24" y="0"/>
                  </a:lnTo>
                  <a:lnTo>
                    <a:pt x="15" y="3"/>
                  </a:lnTo>
                  <a:lnTo>
                    <a:pt x="7" y="11"/>
                  </a:lnTo>
                  <a:lnTo>
                    <a:pt x="2" y="21"/>
                  </a:lnTo>
                  <a:lnTo>
                    <a:pt x="0" y="35"/>
                  </a:lnTo>
                  <a:lnTo>
                    <a:pt x="0" y="280"/>
                  </a:lnTo>
                  <a:lnTo>
                    <a:pt x="2" y="294"/>
                  </a:lnTo>
                  <a:lnTo>
                    <a:pt x="7" y="305"/>
                  </a:lnTo>
                  <a:lnTo>
                    <a:pt x="15" y="312"/>
                  </a:lnTo>
                  <a:lnTo>
                    <a:pt x="24" y="315"/>
                  </a:lnTo>
                  <a:lnTo>
                    <a:pt x="55" y="315"/>
                  </a:lnTo>
                  <a:lnTo>
                    <a:pt x="64" y="312"/>
                  </a:lnTo>
                  <a:lnTo>
                    <a:pt x="72" y="305"/>
                  </a:lnTo>
                  <a:lnTo>
                    <a:pt x="77" y="294"/>
                  </a:lnTo>
                  <a:lnTo>
                    <a:pt x="79" y="280"/>
                  </a:lnTo>
                  <a:lnTo>
                    <a:pt x="79" y="35"/>
                  </a:lnTo>
                  <a:lnTo>
                    <a:pt x="77" y="21"/>
                  </a:lnTo>
                  <a:lnTo>
                    <a:pt x="72" y="11"/>
                  </a:lnTo>
                  <a:lnTo>
                    <a:pt x="64" y="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37" name="Freeform 5">
              <a:extLst>
                <a:ext uri="{FF2B5EF4-FFF2-40B4-BE49-F238E27FC236}">
                  <a16:creationId xmlns:a16="http://schemas.microsoft.com/office/drawing/2014/main" id="{295DB46C-DA2D-424C-A47B-BE0F6C93BCC1}"/>
                </a:ext>
              </a:extLst>
            </p:cNvPr>
            <p:cNvSpPr>
              <a:spLocks/>
            </p:cNvSpPr>
            <p:nvPr/>
          </p:nvSpPr>
          <p:spPr bwMode="auto">
            <a:xfrm>
              <a:off x="635" y="210"/>
              <a:ext cx="78" cy="305"/>
            </a:xfrm>
            <a:custGeom>
              <a:avLst/>
              <a:gdLst>
                <a:gd name="T0" fmla="+- 0 689 635"/>
                <a:gd name="T1" fmla="*/ T0 w 78"/>
                <a:gd name="T2" fmla="+- 0 210 210"/>
                <a:gd name="T3" fmla="*/ 210 h 305"/>
                <a:gd name="T4" fmla="+- 0 658 635"/>
                <a:gd name="T5" fmla="*/ T4 w 78"/>
                <a:gd name="T6" fmla="+- 0 210 210"/>
                <a:gd name="T7" fmla="*/ 210 h 305"/>
                <a:gd name="T8" fmla="+- 0 649 635"/>
                <a:gd name="T9" fmla="*/ T8 w 78"/>
                <a:gd name="T10" fmla="+- 0 212 210"/>
                <a:gd name="T11" fmla="*/ 212 h 305"/>
                <a:gd name="T12" fmla="+- 0 642 635"/>
                <a:gd name="T13" fmla="*/ T12 w 78"/>
                <a:gd name="T14" fmla="+- 0 220 210"/>
                <a:gd name="T15" fmla="*/ 220 h 305"/>
                <a:gd name="T16" fmla="+- 0 637 635"/>
                <a:gd name="T17" fmla="*/ T16 w 78"/>
                <a:gd name="T18" fmla="+- 0 230 210"/>
                <a:gd name="T19" fmla="*/ 230 h 305"/>
                <a:gd name="T20" fmla="+- 0 635 635"/>
                <a:gd name="T21" fmla="*/ T20 w 78"/>
                <a:gd name="T22" fmla="+- 0 243 210"/>
                <a:gd name="T23" fmla="*/ 243 h 305"/>
                <a:gd name="T24" fmla="+- 0 635 635"/>
                <a:gd name="T25" fmla="*/ T24 w 78"/>
                <a:gd name="T26" fmla="+- 0 481 210"/>
                <a:gd name="T27" fmla="*/ 481 h 305"/>
                <a:gd name="T28" fmla="+- 0 637 635"/>
                <a:gd name="T29" fmla="*/ T28 w 78"/>
                <a:gd name="T30" fmla="+- 0 494 210"/>
                <a:gd name="T31" fmla="*/ 494 h 305"/>
                <a:gd name="T32" fmla="+- 0 642 635"/>
                <a:gd name="T33" fmla="*/ T32 w 78"/>
                <a:gd name="T34" fmla="+- 0 504 210"/>
                <a:gd name="T35" fmla="*/ 504 h 305"/>
                <a:gd name="T36" fmla="+- 0 649 635"/>
                <a:gd name="T37" fmla="*/ T36 w 78"/>
                <a:gd name="T38" fmla="+- 0 512 210"/>
                <a:gd name="T39" fmla="*/ 512 h 305"/>
                <a:gd name="T40" fmla="+- 0 658 635"/>
                <a:gd name="T41" fmla="*/ T40 w 78"/>
                <a:gd name="T42" fmla="+- 0 514 210"/>
                <a:gd name="T43" fmla="*/ 514 h 305"/>
                <a:gd name="T44" fmla="+- 0 689 635"/>
                <a:gd name="T45" fmla="*/ T44 w 78"/>
                <a:gd name="T46" fmla="+- 0 514 210"/>
                <a:gd name="T47" fmla="*/ 514 h 305"/>
                <a:gd name="T48" fmla="+- 0 698 635"/>
                <a:gd name="T49" fmla="*/ T48 w 78"/>
                <a:gd name="T50" fmla="+- 0 512 210"/>
                <a:gd name="T51" fmla="*/ 512 h 305"/>
                <a:gd name="T52" fmla="+- 0 706 635"/>
                <a:gd name="T53" fmla="*/ T52 w 78"/>
                <a:gd name="T54" fmla="+- 0 504 210"/>
                <a:gd name="T55" fmla="*/ 504 h 305"/>
                <a:gd name="T56" fmla="+- 0 711 635"/>
                <a:gd name="T57" fmla="*/ T56 w 78"/>
                <a:gd name="T58" fmla="+- 0 494 210"/>
                <a:gd name="T59" fmla="*/ 494 h 305"/>
                <a:gd name="T60" fmla="+- 0 712 635"/>
                <a:gd name="T61" fmla="*/ T60 w 78"/>
                <a:gd name="T62" fmla="+- 0 481 210"/>
                <a:gd name="T63" fmla="*/ 481 h 305"/>
                <a:gd name="T64" fmla="+- 0 712 635"/>
                <a:gd name="T65" fmla="*/ T64 w 78"/>
                <a:gd name="T66" fmla="+- 0 243 210"/>
                <a:gd name="T67" fmla="*/ 243 h 305"/>
                <a:gd name="T68" fmla="+- 0 711 635"/>
                <a:gd name="T69" fmla="*/ T68 w 78"/>
                <a:gd name="T70" fmla="+- 0 230 210"/>
                <a:gd name="T71" fmla="*/ 230 h 305"/>
                <a:gd name="T72" fmla="+- 0 706 635"/>
                <a:gd name="T73" fmla="*/ T72 w 78"/>
                <a:gd name="T74" fmla="+- 0 220 210"/>
                <a:gd name="T75" fmla="*/ 220 h 305"/>
                <a:gd name="T76" fmla="+- 0 698 635"/>
                <a:gd name="T77" fmla="*/ T76 w 78"/>
                <a:gd name="T78" fmla="+- 0 212 210"/>
                <a:gd name="T79" fmla="*/ 212 h 305"/>
                <a:gd name="T80" fmla="+- 0 689 635"/>
                <a:gd name="T81" fmla="*/ T80 w 78"/>
                <a:gd name="T82" fmla="+- 0 210 210"/>
                <a:gd name="T83" fmla="*/ 210 h 3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8" h="305">
                  <a:moveTo>
                    <a:pt x="54" y="0"/>
                  </a:moveTo>
                  <a:lnTo>
                    <a:pt x="23" y="0"/>
                  </a:lnTo>
                  <a:lnTo>
                    <a:pt x="14" y="2"/>
                  </a:lnTo>
                  <a:lnTo>
                    <a:pt x="7" y="10"/>
                  </a:lnTo>
                  <a:lnTo>
                    <a:pt x="2" y="20"/>
                  </a:lnTo>
                  <a:lnTo>
                    <a:pt x="0" y="33"/>
                  </a:lnTo>
                  <a:lnTo>
                    <a:pt x="0" y="271"/>
                  </a:lnTo>
                  <a:lnTo>
                    <a:pt x="2" y="284"/>
                  </a:lnTo>
                  <a:lnTo>
                    <a:pt x="7" y="294"/>
                  </a:lnTo>
                  <a:lnTo>
                    <a:pt x="14" y="302"/>
                  </a:lnTo>
                  <a:lnTo>
                    <a:pt x="23" y="304"/>
                  </a:lnTo>
                  <a:lnTo>
                    <a:pt x="54" y="304"/>
                  </a:lnTo>
                  <a:lnTo>
                    <a:pt x="63" y="302"/>
                  </a:lnTo>
                  <a:lnTo>
                    <a:pt x="71" y="294"/>
                  </a:lnTo>
                  <a:lnTo>
                    <a:pt x="76" y="284"/>
                  </a:lnTo>
                  <a:lnTo>
                    <a:pt x="77" y="271"/>
                  </a:lnTo>
                  <a:lnTo>
                    <a:pt x="77" y="33"/>
                  </a:lnTo>
                  <a:lnTo>
                    <a:pt x="76" y="20"/>
                  </a:lnTo>
                  <a:lnTo>
                    <a:pt x="71" y="10"/>
                  </a:lnTo>
                  <a:lnTo>
                    <a:pt x="63" y="2"/>
                  </a:lnTo>
                  <a:lnTo>
                    <a:pt x="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38" name="AutoShape 4">
              <a:extLst>
                <a:ext uri="{FF2B5EF4-FFF2-40B4-BE49-F238E27FC236}">
                  <a16:creationId xmlns:a16="http://schemas.microsoft.com/office/drawing/2014/main" id="{C3539770-1AC6-46BE-96AA-F3917BD66792}"/>
                </a:ext>
              </a:extLst>
            </p:cNvPr>
            <p:cNvSpPr>
              <a:spLocks/>
            </p:cNvSpPr>
            <p:nvPr/>
          </p:nvSpPr>
          <p:spPr bwMode="auto">
            <a:xfrm>
              <a:off x="239" y="0"/>
              <a:ext cx="585" cy="177"/>
            </a:xfrm>
            <a:custGeom>
              <a:avLst/>
              <a:gdLst>
                <a:gd name="T0" fmla="+- 0 526 239"/>
                <a:gd name="T1" fmla="*/ T0 w 585"/>
                <a:gd name="T2" fmla="*/ 0 h 177"/>
                <a:gd name="T3" fmla="+- 0 252 239"/>
                <a:gd name="T4" fmla="*/ T3 w 585"/>
                <a:gd name="T5" fmla="*/ 142 h 177"/>
                <a:gd name="T6" fmla="+- 0 244 239"/>
                <a:gd name="T7" fmla="*/ T6 w 585"/>
                <a:gd name="T8" fmla="*/ 145 h 177"/>
                <a:gd name="T9" fmla="+- 0 239 239"/>
                <a:gd name="T10" fmla="*/ T9 w 585"/>
                <a:gd name="T11" fmla="*/ 155 h 177"/>
                <a:gd name="T12" fmla="+- 0 240 239"/>
                <a:gd name="T13" fmla="*/ T12 w 585"/>
                <a:gd name="T14" fmla="*/ 166 h 177"/>
                <a:gd name="T15" fmla="+- 0 242 239"/>
                <a:gd name="T16" fmla="*/ T15 w 585"/>
                <a:gd name="T17" fmla="*/ 176 h 177"/>
                <a:gd name="T18" fmla="+- 0 249 239"/>
                <a:gd name="T19" fmla="*/ T18 w 585"/>
                <a:gd name="T20" fmla="*/ 172 h 177"/>
                <a:gd name="T21" fmla="+- 0 821 239"/>
                <a:gd name="T22" fmla="*/ T21 w 585"/>
                <a:gd name="T23" fmla="*/ 172 h 177"/>
                <a:gd name="T24" fmla="+- 0 823 239"/>
                <a:gd name="T25" fmla="*/ T24 w 585"/>
                <a:gd name="T26" fmla="*/ 155 h 177"/>
                <a:gd name="T27" fmla="+- 0 818 239"/>
                <a:gd name="T28" fmla="*/ T27 w 585"/>
                <a:gd name="T29" fmla="*/ 145 h 177"/>
                <a:gd name="T30" fmla="+- 0 811 239"/>
                <a:gd name="T31" fmla="*/ T30 w 585"/>
                <a:gd name="T32" fmla="*/ 142 h 177"/>
                <a:gd name="T33" fmla="+- 0 564 239"/>
                <a:gd name="T34" fmla="*/ T33 w 585"/>
                <a:gd name="T35" fmla="*/ 17 h 177"/>
                <a:gd name="T36" fmla="+- 0 533 239"/>
                <a:gd name="T37" fmla="*/ T36 w 585"/>
                <a:gd name="T38" fmla="*/ 1 h 177"/>
                <a:gd name="T39" fmla="+- 0 526 239"/>
                <a:gd name="T40" fmla="*/ T39 w 585"/>
                <a:gd name="T41" fmla="*/ 0 h 177"/>
                <a:gd name="T42" fmla="+- 0 821 239"/>
                <a:gd name="T43" fmla="*/ T42 w 585"/>
                <a:gd name="T44" fmla="*/ 172 h 177"/>
                <a:gd name="T45" fmla="+- 0 815 239"/>
                <a:gd name="T46" fmla="*/ T45 w 585"/>
                <a:gd name="T47" fmla="*/ 172 h 177"/>
                <a:gd name="T48" fmla="+- 0 821 239"/>
                <a:gd name="T49" fmla="*/ T48 w 585"/>
                <a:gd name="T50" fmla="*/ 176 h 177"/>
                <a:gd name="T51" fmla="+- 0 821 239"/>
                <a:gd name="T52" fmla="*/ T51 w 585"/>
                <a:gd name="T53" fmla="*/ 172 h 17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Lst>
              <a:rect l="0" t="0" r="r" b="b"/>
              <a:pathLst>
                <a:path w="585" h="177">
                  <a:moveTo>
                    <a:pt x="287" y="0"/>
                  </a:moveTo>
                  <a:lnTo>
                    <a:pt x="13" y="142"/>
                  </a:lnTo>
                  <a:lnTo>
                    <a:pt x="5" y="145"/>
                  </a:lnTo>
                  <a:lnTo>
                    <a:pt x="0" y="155"/>
                  </a:lnTo>
                  <a:lnTo>
                    <a:pt x="1" y="166"/>
                  </a:lnTo>
                  <a:lnTo>
                    <a:pt x="3" y="176"/>
                  </a:lnTo>
                  <a:lnTo>
                    <a:pt x="10" y="172"/>
                  </a:lnTo>
                  <a:lnTo>
                    <a:pt x="582" y="172"/>
                  </a:lnTo>
                  <a:lnTo>
                    <a:pt x="584" y="155"/>
                  </a:lnTo>
                  <a:lnTo>
                    <a:pt x="579" y="145"/>
                  </a:lnTo>
                  <a:lnTo>
                    <a:pt x="572" y="142"/>
                  </a:lnTo>
                  <a:lnTo>
                    <a:pt x="325" y="17"/>
                  </a:lnTo>
                  <a:lnTo>
                    <a:pt x="294" y="1"/>
                  </a:lnTo>
                  <a:lnTo>
                    <a:pt x="287" y="0"/>
                  </a:lnTo>
                  <a:close/>
                  <a:moveTo>
                    <a:pt x="582" y="172"/>
                  </a:moveTo>
                  <a:lnTo>
                    <a:pt x="576" y="172"/>
                  </a:lnTo>
                  <a:lnTo>
                    <a:pt x="582" y="176"/>
                  </a:lnTo>
                  <a:lnTo>
                    <a:pt x="582"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pic>
          <p:nvPicPr>
            <p:cNvPr id="2051" name="Picture 3">
              <a:extLst>
                <a:ext uri="{FF2B5EF4-FFF2-40B4-BE49-F238E27FC236}">
                  <a16:creationId xmlns:a16="http://schemas.microsoft.com/office/drawing/2014/main" id="{CF45903B-7D5B-4970-B9EC-0EC2F2E8D73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93" y="237"/>
              <a:ext cx="285" cy="244"/>
            </a:xfrm>
            <a:prstGeom prst="rect">
              <a:avLst/>
            </a:prstGeom>
            <a:solidFill>
              <a:srgbClr val="FFFFFF"/>
            </a:solidFill>
          </p:spPr>
        </p:pic>
        <p:pic>
          <p:nvPicPr>
            <p:cNvPr id="2050" name="Picture 2">
              <a:extLst>
                <a:ext uri="{FF2B5EF4-FFF2-40B4-BE49-F238E27FC236}">
                  <a16:creationId xmlns:a16="http://schemas.microsoft.com/office/drawing/2014/main" id="{27E185B3-9529-449A-BD4C-A63EA2A5C4B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237"/>
              <a:ext cx="292" cy="246"/>
            </a:xfrm>
            <a:prstGeom prst="rect">
              <a:avLst/>
            </a:prstGeom>
            <a:solidFill>
              <a:srgbClr val="FFFFFF"/>
            </a:solidFill>
            <a:ln>
              <a:noFill/>
            </a:ln>
          </p:spPr>
        </p:pic>
      </p:grpSp>
      <p:grpSp>
        <p:nvGrpSpPr>
          <p:cNvPr id="46" name="Group 22">
            <a:extLst>
              <a:ext uri="{FF2B5EF4-FFF2-40B4-BE49-F238E27FC236}">
                <a16:creationId xmlns:a16="http://schemas.microsoft.com/office/drawing/2014/main" id="{5620D94E-CBC7-4456-82D5-67972774BD05}"/>
              </a:ext>
            </a:extLst>
          </p:cNvPr>
          <p:cNvGrpSpPr>
            <a:grpSpLocks/>
          </p:cNvGrpSpPr>
          <p:nvPr/>
        </p:nvGrpSpPr>
        <p:grpSpPr bwMode="auto">
          <a:xfrm>
            <a:off x="6623761" y="3920411"/>
            <a:ext cx="411480" cy="205740"/>
            <a:chOff x="11868" y="243"/>
            <a:chExt cx="765" cy="368"/>
          </a:xfrm>
        </p:grpSpPr>
        <p:sp>
          <p:nvSpPr>
            <p:cNvPr id="47" name="Freeform 23">
              <a:extLst>
                <a:ext uri="{FF2B5EF4-FFF2-40B4-BE49-F238E27FC236}">
                  <a16:creationId xmlns:a16="http://schemas.microsoft.com/office/drawing/2014/main" id="{56F1AD29-E4EF-4967-AABC-1FA820643124}"/>
                </a:ext>
              </a:extLst>
            </p:cNvPr>
            <p:cNvSpPr>
              <a:spLocks/>
            </p:cNvSpPr>
            <p:nvPr/>
          </p:nvSpPr>
          <p:spPr bwMode="auto">
            <a:xfrm>
              <a:off x="11868" y="272"/>
              <a:ext cx="765" cy="340"/>
            </a:xfrm>
            <a:custGeom>
              <a:avLst/>
              <a:gdLst>
                <a:gd name="T0" fmla="+- 0 12589 11868"/>
                <a:gd name="T1" fmla="*/ T0 w 765"/>
                <a:gd name="T2" fmla="+- 0 272 272"/>
                <a:gd name="T3" fmla="*/ 272 h 340"/>
                <a:gd name="T4" fmla="+- 0 11943 11868"/>
                <a:gd name="T5" fmla="*/ T4 w 765"/>
                <a:gd name="T6" fmla="+- 0 272 272"/>
                <a:gd name="T7" fmla="*/ 272 h 340"/>
                <a:gd name="T8" fmla="+- 0 11868 11868"/>
                <a:gd name="T9" fmla="*/ T8 w 765"/>
                <a:gd name="T10" fmla="+- 0 611 272"/>
                <a:gd name="T11" fmla="*/ 611 h 340"/>
                <a:gd name="T12" fmla="+- 0 12632 11868"/>
                <a:gd name="T13" fmla="*/ T12 w 765"/>
                <a:gd name="T14" fmla="+- 0 611 272"/>
                <a:gd name="T15" fmla="*/ 611 h 340"/>
                <a:gd name="T16" fmla="+- 0 12589 11868"/>
                <a:gd name="T17" fmla="*/ T16 w 765"/>
                <a:gd name="T18" fmla="+- 0 272 272"/>
                <a:gd name="T19" fmla="*/ 272 h 340"/>
              </a:gdLst>
              <a:ahLst/>
              <a:cxnLst>
                <a:cxn ang="0">
                  <a:pos x="T1" y="T3"/>
                </a:cxn>
                <a:cxn ang="0">
                  <a:pos x="T5" y="T7"/>
                </a:cxn>
                <a:cxn ang="0">
                  <a:pos x="T9" y="T11"/>
                </a:cxn>
                <a:cxn ang="0">
                  <a:pos x="T13" y="T15"/>
                </a:cxn>
                <a:cxn ang="0">
                  <a:pos x="T17" y="T19"/>
                </a:cxn>
              </a:cxnLst>
              <a:rect l="0" t="0" r="r" b="b"/>
              <a:pathLst>
                <a:path w="765" h="340">
                  <a:moveTo>
                    <a:pt x="721" y="0"/>
                  </a:moveTo>
                  <a:lnTo>
                    <a:pt x="75" y="0"/>
                  </a:lnTo>
                  <a:lnTo>
                    <a:pt x="0" y="339"/>
                  </a:lnTo>
                  <a:lnTo>
                    <a:pt x="764" y="339"/>
                  </a:lnTo>
                  <a:lnTo>
                    <a:pt x="721"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48" name="AutoShape 24">
              <a:extLst>
                <a:ext uri="{FF2B5EF4-FFF2-40B4-BE49-F238E27FC236}">
                  <a16:creationId xmlns:a16="http://schemas.microsoft.com/office/drawing/2014/main" id="{66A1885B-D219-4755-9D23-F3BD799053C3}"/>
                </a:ext>
              </a:extLst>
            </p:cNvPr>
            <p:cNvSpPr>
              <a:spLocks/>
            </p:cNvSpPr>
            <p:nvPr/>
          </p:nvSpPr>
          <p:spPr bwMode="auto">
            <a:xfrm>
              <a:off x="11911" y="294"/>
              <a:ext cx="677" cy="294"/>
            </a:xfrm>
            <a:custGeom>
              <a:avLst/>
              <a:gdLst>
                <a:gd name="T0" fmla="+- 0 12548 11911"/>
                <a:gd name="T1" fmla="*/ T0 w 677"/>
                <a:gd name="T2" fmla="+- 0 294 294"/>
                <a:gd name="T3" fmla="*/ 294 h 294"/>
                <a:gd name="T4" fmla="+- 0 11980 11911"/>
                <a:gd name="T5" fmla="*/ T4 w 677"/>
                <a:gd name="T6" fmla="+- 0 294 294"/>
                <a:gd name="T7" fmla="*/ 294 h 294"/>
                <a:gd name="T8" fmla="+- 0 11911 11911"/>
                <a:gd name="T9" fmla="*/ T8 w 677"/>
                <a:gd name="T10" fmla="+- 0 588 294"/>
                <a:gd name="T11" fmla="*/ 588 h 294"/>
                <a:gd name="T12" fmla="+- 0 12588 11911"/>
                <a:gd name="T13" fmla="*/ T12 w 677"/>
                <a:gd name="T14" fmla="+- 0 588 294"/>
                <a:gd name="T15" fmla="*/ 588 h 294"/>
                <a:gd name="T16" fmla="+- 0 12586 11911"/>
                <a:gd name="T17" fmla="*/ T16 w 677"/>
                <a:gd name="T18" fmla="+- 0 573 294"/>
                <a:gd name="T19" fmla="*/ 573 h 294"/>
                <a:gd name="T20" fmla="+- 0 11930 11911"/>
                <a:gd name="T21" fmla="*/ T20 w 677"/>
                <a:gd name="T22" fmla="+- 0 573 294"/>
                <a:gd name="T23" fmla="*/ 573 h 294"/>
                <a:gd name="T24" fmla="+- 0 11992 11911"/>
                <a:gd name="T25" fmla="*/ T24 w 677"/>
                <a:gd name="T26" fmla="+- 0 309 294"/>
                <a:gd name="T27" fmla="*/ 309 h 294"/>
                <a:gd name="T28" fmla="+- 0 12550 11911"/>
                <a:gd name="T29" fmla="*/ T28 w 677"/>
                <a:gd name="T30" fmla="+- 0 309 294"/>
                <a:gd name="T31" fmla="*/ 309 h 294"/>
                <a:gd name="T32" fmla="+- 0 12548 11911"/>
                <a:gd name="T33" fmla="*/ T32 w 677"/>
                <a:gd name="T34" fmla="+- 0 294 294"/>
                <a:gd name="T35" fmla="*/ 294 h 294"/>
                <a:gd name="T36" fmla="+- 0 12550 11911"/>
                <a:gd name="T37" fmla="*/ T36 w 677"/>
                <a:gd name="T38" fmla="+- 0 309 294"/>
                <a:gd name="T39" fmla="*/ 309 h 294"/>
                <a:gd name="T40" fmla="+- 0 12535 11911"/>
                <a:gd name="T41" fmla="*/ T40 w 677"/>
                <a:gd name="T42" fmla="+- 0 309 294"/>
                <a:gd name="T43" fmla="*/ 309 h 294"/>
                <a:gd name="T44" fmla="+- 0 12570 11911"/>
                <a:gd name="T45" fmla="*/ T44 w 677"/>
                <a:gd name="T46" fmla="+- 0 573 294"/>
                <a:gd name="T47" fmla="*/ 573 h 294"/>
                <a:gd name="T48" fmla="+- 0 12586 11911"/>
                <a:gd name="T49" fmla="*/ T48 w 677"/>
                <a:gd name="T50" fmla="+- 0 573 294"/>
                <a:gd name="T51" fmla="*/ 573 h 294"/>
                <a:gd name="T52" fmla="+- 0 12550 11911"/>
                <a:gd name="T53" fmla="*/ T52 w 677"/>
                <a:gd name="T54" fmla="+- 0 309 294"/>
                <a:gd name="T55" fmla="*/ 309 h 2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77" h="294">
                  <a:moveTo>
                    <a:pt x="637" y="0"/>
                  </a:moveTo>
                  <a:lnTo>
                    <a:pt x="69" y="0"/>
                  </a:lnTo>
                  <a:lnTo>
                    <a:pt x="0" y="294"/>
                  </a:lnTo>
                  <a:lnTo>
                    <a:pt x="677" y="294"/>
                  </a:lnTo>
                  <a:lnTo>
                    <a:pt x="675" y="279"/>
                  </a:lnTo>
                  <a:lnTo>
                    <a:pt x="19" y="279"/>
                  </a:lnTo>
                  <a:lnTo>
                    <a:pt x="81" y="15"/>
                  </a:lnTo>
                  <a:lnTo>
                    <a:pt x="639" y="15"/>
                  </a:lnTo>
                  <a:lnTo>
                    <a:pt x="637" y="0"/>
                  </a:lnTo>
                  <a:close/>
                  <a:moveTo>
                    <a:pt x="639" y="15"/>
                  </a:moveTo>
                  <a:lnTo>
                    <a:pt x="624" y="15"/>
                  </a:lnTo>
                  <a:lnTo>
                    <a:pt x="659" y="279"/>
                  </a:lnTo>
                  <a:lnTo>
                    <a:pt x="675" y="279"/>
                  </a:lnTo>
                  <a:lnTo>
                    <a:pt x="63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49" name="Line 25">
              <a:extLst>
                <a:ext uri="{FF2B5EF4-FFF2-40B4-BE49-F238E27FC236}">
                  <a16:creationId xmlns:a16="http://schemas.microsoft.com/office/drawing/2014/main" id="{96028368-F797-4333-BF46-93C9C14576E2}"/>
                </a:ext>
              </a:extLst>
            </p:cNvPr>
            <p:cNvSpPr>
              <a:spLocks noChangeShapeType="1"/>
            </p:cNvSpPr>
            <p:nvPr/>
          </p:nvSpPr>
          <p:spPr bwMode="auto">
            <a:xfrm>
              <a:off x="12129" y="533"/>
              <a:ext cx="406"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800"/>
            </a:p>
          </p:txBody>
        </p:sp>
        <p:pic>
          <p:nvPicPr>
            <p:cNvPr id="2074" name="Picture 26">
              <a:extLst>
                <a:ext uri="{FF2B5EF4-FFF2-40B4-BE49-F238E27FC236}">
                  <a16:creationId xmlns:a16="http://schemas.microsoft.com/office/drawing/2014/main" id="{B5E0A6B4-D94D-4BF6-B112-8E58BBF88D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85" y="272"/>
              <a:ext cx="51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7">
              <a:extLst>
                <a:ext uri="{FF2B5EF4-FFF2-40B4-BE49-F238E27FC236}">
                  <a16:creationId xmlns:a16="http://schemas.microsoft.com/office/drawing/2014/main" id="{FBA68C93-E8F2-46CD-B5D3-4C6641652C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80" y="243"/>
              <a:ext cx="34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 name="Group 58">
            <a:extLst>
              <a:ext uri="{FF2B5EF4-FFF2-40B4-BE49-F238E27FC236}">
                <a16:creationId xmlns:a16="http://schemas.microsoft.com/office/drawing/2014/main" id="{8E9D3B5F-C45B-4E06-8C85-BDA6885C864A}"/>
              </a:ext>
            </a:extLst>
          </p:cNvPr>
          <p:cNvGrpSpPr/>
          <p:nvPr/>
        </p:nvGrpSpPr>
        <p:grpSpPr>
          <a:xfrm flipH="1">
            <a:off x="1355544" y="2392437"/>
            <a:ext cx="1629006" cy="553673"/>
            <a:chOff x="6677637" y="1778466"/>
            <a:chExt cx="2205565" cy="738231"/>
          </a:xfrm>
          <a:solidFill>
            <a:schemeClr val="accent2"/>
          </a:solidFill>
        </p:grpSpPr>
        <p:cxnSp>
          <p:nvCxnSpPr>
            <p:cNvPr id="60" name="Connector: Elbow 59">
              <a:extLst>
                <a:ext uri="{FF2B5EF4-FFF2-40B4-BE49-F238E27FC236}">
                  <a16:creationId xmlns:a16="http://schemas.microsoft.com/office/drawing/2014/main" id="{88270D39-B78C-4A6C-9266-731BB2E76608}"/>
                </a:ext>
              </a:extLst>
            </p:cNvPr>
            <p:cNvCxnSpPr>
              <a:cxnSpLocks/>
            </p:cNvCxnSpPr>
            <p:nvPr/>
          </p:nvCxnSpPr>
          <p:spPr>
            <a:xfrm flipV="1">
              <a:off x="6711193" y="1778466"/>
              <a:ext cx="2172009" cy="662731"/>
            </a:xfrm>
            <a:prstGeom prst="bentConnector3">
              <a:avLst>
                <a:gd name="adj1" fmla="val 13694"/>
              </a:avLst>
            </a:prstGeom>
            <a:grpFill/>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0049F99B-F7EC-4A8E-AB9D-499D64DAA5E2}"/>
                </a:ext>
              </a:extLst>
            </p:cNvPr>
            <p:cNvSpPr/>
            <p:nvPr/>
          </p:nvSpPr>
          <p:spPr>
            <a:xfrm>
              <a:off x="6677637" y="2374084"/>
              <a:ext cx="151002" cy="142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62" name="Group 61">
            <a:extLst>
              <a:ext uri="{FF2B5EF4-FFF2-40B4-BE49-F238E27FC236}">
                <a16:creationId xmlns:a16="http://schemas.microsoft.com/office/drawing/2014/main" id="{19CE3015-41F2-4B77-8430-3514717EEACE}"/>
              </a:ext>
            </a:extLst>
          </p:cNvPr>
          <p:cNvGrpSpPr/>
          <p:nvPr/>
        </p:nvGrpSpPr>
        <p:grpSpPr>
          <a:xfrm flipH="1">
            <a:off x="1645847" y="4229605"/>
            <a:ext cx="1629006" cy="553673"/>
            <a:chOff x="6677637" y="1778466"/>
            <a:chExt cx="2205565" cy="738231"/>
          </a:xfrm>
          <a:solidFill>
            <a:schemeClr val="accent6"/>
          </a:solidFill>
        </p:grpSpPr>
        <p:cxnSp>
          <p:nvCxnSpPr>
            <p:cNvPr id="63" name="Connector: Elbow 62">
              <a:extLst>
                <a:ext uri="{FF2B5EF4-FFF2-40B4-BE49-F238E27FC236}">
                  <a16:creationId xmlns:a16="http://schemas.microsoft.com/office/drawing/2014/main" id="{00B0DBD9-49AF-441C-825B-390086A61862}"/>
                </a:ext>
              </a:extLst>
            </p:cNvPr>
            <p:cNvCxnSpPr>
              <a:cxnSpLocks/>
            </p:cNvCxnSpPr>
            <p:nvPr/>
          </p:nvCxnSpPr>
          <p:spPr>
            <a:xfrm flipV="1">
              <a:off x="6711193" y="1778466"/>
              <a:ext cx="2172009" cy="662731"/>
            </a:xfrm>
            <a:prstGeom prst="bentConnector3">
              <a:avLst>
                <a:gd name="adj1" fmla="val 13694"/>
              </a:avLst>
            </a:prstGeom>
            <a:grpFill/>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F723555-0A94-4848-A01B-5AD1BC1A2A75}"/>
                </a:ext>
              </a:extLst>
            </p:cNvPr>
            <p:cNvSpPr/>
            <p:nvPr/>
          </p:nvSpPr>
          <p:spPr>
            <a:xfrm>
              <a:off x="6677637" y="2374084"/>
              <a:ext cx="151002" cy="142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50" name="Rectangle 32">
            <a:extLst>
              <a:ext uri="{FF2B5EF4-FFF2-40B4-BE49-F238E27FC236}">
                <a16:creationId xmlns:a16="http://schemas.microsoft.com/office/drawing/2014/main" id="{9D794025-18D1-4DE3-8B33-FA1364A13206}"/>
              </a:ext>
            </a:extLst>
          </p:cNvPr>
          <p:cNvSpPr>
            <a:spLocks noChangeArrowheads="1"/>
          </p:cNvSpPr>
          <p:nvPr/>
        </p:nvSpPr>
        <p:spPr bwMode="auto">
          <a:xfrm>
            <a:off x="5579291" y="735100"/>
            <a:ext cx="6858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grpSp>
        <p:nvGrpSpPr>
          <p:cNvPr id="51" name="Group 28">
            <a:extLst>
              <a:ext uri="{FF2B5EF4-FFF2-40B4-BE49-F238E27FC236}">
                <a16:creationId xmlns:a16="http://schemas.microsoft.com/office/drawing/2014/main" id="{23656DA4-5A11-4BC5-92CA-B0BD9E03FAF7}"/>
              </a:ext>
            </a:extLst>
          </p:cNvPr>
          <p:cNvGrpSpPr>
            <a:grpSpLocks/>
          </p:cNvGrpSpPr>
          <p:nvPr/>
        </p:nvGrpSpPr>
        <p:grpSpPr bwMode="auto">
          <a:xfrm>
            <a:off x="5629626" y="1040350"/>
            <a:ext cx="390525" cy="323850"/>
            <a:chOff x="0" y="0"/>
            <a:chExt cx="819" cy="680"/>
          </a:xfrm>
        </p:grpSpPr>
        <p:sp>
          <p:nvSpPr>
            <p:cNvPr id="52" name="Line 31">
              <a:extLst>
                <a:ext uri="{FF2B5EF4-FFF2-40B4-BE49-F238E27FC236}">
                  <a16:creationId xmlns:a16="http://schemas.microsoft.com/office/drawing/2014/main" id="{17B9B835-6A83-454C-867F-E93EA4F6EBB1}"/>
                </a:ext>
              </a:extLst>
            </p:cNvPr>
            <p:cNvSpPr>
              <a:spLocks noChangeShapeType="1"/>
            </p:cNvSpPr>
            <p:nvPr/>
          </p:nvSpPr>
          <p:spPr bwMode="auto">
            <a:xfrm>
              <a:off x="34" y="646"/>
              <a:ext cx="643" cy="0"/>
            </a:xfrm>
            <a:prstGeom prst="line">
              <a:avLst/>
            </a:prstGeom>
            <a:noFill/>
            <a:ln w="43180">
              <a:solidFill>
                <a:schemeClr val="tx2"/>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800"/>
            </a:p>
          </p:txBody>
        </p:sp>
        <p:sp>
          <p:nvSpPr>
            <p:cNvPr id="53" name="Line 30">
              <a:extLst>
                <a:ext uri="{FF2B5EF4-FFF2-40B4-BE49-F238E27FC236}">
                  <a16:creationId xmlns:a16="http://schemas.microsoft.com/office/drawing/2014/main" id="{3BE4D66F-47AB-4174-B9C5-0B8CC31C5AD5}"/>
                </a:ext>
              </a:extLst>
            </p:cNvPr>
            <p:cNvSpPr>
              <a:spLocks noChangeShapeType="1"/>
            </p:cNvSpPr>
            <p:nvPr/>
          </p:nvSpPr>
          <p:spPr bwMode="auto">
            <a:xfrm>
              <a:off x="68" y="34"/>
              <a:ext cx="0" cy="578"/>
            </a:xfrm>
            <a:prstGeom prst="line">
              <a:avLst/>
            </a:prstGeom>
            <a:noFill/>
            <a:ln w="42977">
              <a:solidFill>
                <a:schemeClr val="tx2"/>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800"/>
            </a:p>
          </p:txBody>
        </p:sp>
        <p:sp>
          <p:nvSpPr>
            <p:cNvPr id="54" name="AutoShape 29">
              <a:extLst>
                <a:ext uri="{FF2B5EF4-FFF2-40B4-BE49-F238E27FC236}">
                  <a16:creationId xmlns:a16="http://schemas.microsoft.com/office/drawing/2014/main" id="{1996C3DE-5E89-491E-9563-B1617AB6A7A5}"/>
                </a:ext>
              </a:extLst>
            </p:cNvPr>
            <p:cNvSpPr>
              <a:spLocks/>
            </p:cNvSpPr>
            <p:nvPr/>
          </p:nvSpPr>
          <p:spPr bwMode="auto">
            <a:xfrm>
              <a:off x="154" y="65"/>
              <a:ext cx="665" cy="455"/>
            </a:xfrm>
            <a:custGeom>
              <a:avLst/>
              <a:gdLst>
                <a:gd name="T0" fmla="+- 0 394 154"/>
                <a:gd name="T1" fmla="*/ T0 w 665"/>
                <a:gd name="T2" fmla="+- 0 189 65"/>
                <a:gd name="T3" fmla="*/ 189 h 455"/>
                <a:gd name="T4" fmla="+- 0 154 154"/>
                <a:gd name="T5" fmla="*/ T4 w 665"/>
                <a:gd name="T6" fmla="+- 0 466 65"/>
                <a:gd name="T7" fmla="*/ 466 h 455"/>
                <a:gd name="T8" fmla="+- 0 214 154"/>
                <a:gd name="T9" fmla="*/ T8 w 665"/>
                <a:gd name="T10" fmla="+- 0 519 65"/>
                <a:gd name="T11" fmla="*/ 519 h 455"/>
                <a:gd name="T12" fmla="+- 0 400 154"/>
                <a:gd name="T13" fmla="*/ T12 w 665"/>
                <a:gd name="T14" fmla="+- 0 305 65"/>
                <a:gd name="T15" fmla="*/ 305 h 455"/>
                <a:gd name="T16" fmla="+- 0 515 154"/>
                <a:gd name="T17" fmla="*/ T16 w 665"/>
                <a:gd name="T18" fmla="+- 0 305 65"/>
                <a:gd name="T19" fmla="*/ 305 h 455"/>
                <a:gd name="T20" fmla="+- 0 394 154"/>
                <a:gd name="T21" fmla="*/ T20 w 665"/>
                <a:gd name="T22" fmla="+- 0 189 65"/>
                <a:gd name="T23" fmla="*/ 189 h 455"/>
                <a:gd name="T24" fmla="+- 0 515 154"/>
                <a:gd name="T25" fmla="*/ T24 w 665"/>
                <a:gd name="T26" fmla="+- 0 305 65"/>
                <a:gd name="T27" fmla="*/ 305 h 455"/>
                <a:gd name="T28" fmla="+- 0 400 154"/>
                <a:gd name="T29" fmla="*/ T28 w 665"/>
                <a:gd name="T30" fmla="+- 0 305 65"/>
                <a:gd name="T31" fmla="*/ 305 h 455"/>
                <a:gd name="T32" fmla="+- 0 533 154"/>
                <a:gd name="T33" fmla="*/ T32 w 665"/>
                <a:gd name="T34" fmla="+- 0 433 65"/>
                <a:gd name="T35" fmla="*/ 433 h 455"/>
                <a:gd name="T36" fmla="+- 0 639 154"/>
                <a:gd name="T37" fmla="*/ T36 w 665"/>
                <a:gd name="T38" fmla="+- 0 319 65"/>
                <a:gd name="T39" fmla="*/ 319 h 455"/>
                <a:gd name="T40" fmla="+- 0 530 154"/>
                <a:gd name="T41" fmla="*/ T40 w 665"/>
                <a:gd name="T42" fmla="+- 0 319 65"/>
                <a:gd name="T43" fmla="*/ 319 h 455"/>
                <a:gd name="T44" fmla="+- 0 515 154"/>
                <a:gd name="T45" fmla="*/ T44 w 665"/>
                <a:gd name="T46" fmla="+- 0 305 65"/>
                <a:gd name="T47" fmla="*/ 305 h 455"/>
                <a:gd name="T48" fmla="+- 0 819 154"/>
                <a:gd name="T49" fmla="*/ T48 w 665"/>
                <a:gd name="T50" fmla="+- 0 65 65"/>
                <a:gd name="T51" fmla="*/ 65 h 455"/>
                <a:gd name="T52" fmla="+- 0 666 154"/>
                <a:gd name="T53" fmla="*/ T52 w 665"/>
                <a:gd name="T54" fmla="+- 0 112 65"/>
                <a:gd name="T55" fmla="*/ 112 h 455"/>
                <a:gd name="T56" fmla="+- 0 695 154"/>
                <a:gd name="T57" fmla="*/ T56 w 665"/>
                <a:gd name="T58" fmla="+- 0 139 65"/>
                <a:gd name="T59" fmla="*/ 139 h 455"/>
                <a:gd name="T60" fmla="+- 0 530 154"/>
                <a:gd name="T61" fmla="*/ T60 w 665"/>
                <a:gd name="T62" fmla="+- 0 319 65"/>
                <a:gd name="T63" fmla="*/ 319 h 455"/>
                <a:gd name="T64" fmla="+- 0 639 154"/>
                <a:gd name="T65" fmla="*/ T64 w 665"/>
                <a:gd name="T66" fmla="+- 0 319 65"/>
                <a:gd name="T67" fmla="*/ 319 h 455"/>
                <a:gd name="T68" fmla="+- 0 754 154"/>
                <a:gd name="T69" fmla="*/ T68 w 665"/>
                <a:gd name="T70" fmla="+- 0 193 65"/>
                <a:gd name="T71" fmla="*/ 193 h 455"/>
                <a:gd name="T72" fmla="+- 0 790 154"/>
                <a:gd name="T73" fmla="*/ T72 w 665"/>
                <a:gd name="T74" fmla="+- 0 193 65"/>
                <a:gd name="T75" fmla="*/ 193 h 455"/>
                <a:gd name="T76" fmla="+- 0 819 154"/>
                <a:gd name="T77" fmla="*/ T76 w 665"/>
                <a:gd name="T78" fmla="+- 0 65 65"/>
                <a:gd name="T79" fmla="*/ 65 h 455"/>
                <a:gd name="T80" fmla="+- 0 790 154"/>
                <a:gd name="T81" fmla="*/ T80 w 665"/>
                <a:gd name="T82" fmla="+- 0 193 65"/>
                <a:gd name="T83" fmla="*/ 193 h 455"/>
                <a:gd name="T84" fmla="+- 0 754 154"/>
                <a:gd name="T85" fmla="*/ T84 w 665"/>
                <a:gd name="T86" fmla="+- 0 193 65"/>
                <a:gd name="T87" fmla="*/ 193 h 455"/>
                <a:gd name="T88" fmla="+- 0 784 154"/>
                <a:gd name="T89" fmla="*/ T88 w 665"/>
                <a:gd name="T90" fmla="+- 0 220 65"/>
                <a:gd name="T91" fmla="*/ 220 h 455"/>
                <a:gd name="T92" fmla="+- 0 790 154"/>
                <a:gd name="T93" fmla="*/ T92 w 665"/>
                <a:gd name="T94" fmla="+- 0 193 65"/>
                <a:gd name="T95" fmla="*/ 193 h 4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665" h="455">
                  <a:moveTo>
                    <a:pt x="240" y="124"/>
                  </a:moveTo>
                  <a:lnTo>
                    <a:pt x="0" y="401"/>
                  </a:lnTo>
                  <a:lnTo>
                    <a:pt x="60" y="454"/>
                  </a:lnTo>
                  <a:lnTo>
                    <a:pt x="246" y="240"/>
                  </a:lnTo>
                  <a:lnTo>
                    <a:pt x="361" y="240"/>
                  </a:lnTo>
                  <a:lnTo>
                    <a:pt x="240" y="124"/>
                  </a:lnTo>
                  <a:close/>
                  <a:moveTo>
                    <a:pt x="361" y="240"/>
                  </a:moveTo>
                  <a:lnTo>
                    <a:pt x="246" y="240"/>
                  </a:lnTo>
                  <a:lnTo>
                    <a:pt x="379" y="368"/>
                  </a:lnTo>
                  <a:lnTo>
                    <a:pt x="485" y="254"/>
                  </a:lnTo>
                  <a:lnTo>
                    <a:pt x="376" y="254"/>
                  </a:lnTo>
                  <a:lnTo>
                    <a:pt x="361" y="240"/>
                  </a:lnTo>
                  <a:close/>
                  <a:moveTo>
                    <a:pt x="665" y="0"/>
                  </a:moveTo>
                  <a:lnTo>
                    <a:pt x="512" y="47"/>
                  </a:lnTo>
                  <a:lnTo>
                    <a:pt x="541" y="74"/>
                  </a:lnTo>
                  <a:lnTo>
                    <a:pt x="376" y="254"/>
                  </a:lnTo>
                  <a:lnTo>
                    <a:pt x="485" y="254"/>
                  </a:lnTo>
                  <a:lnTo>
                    <a:pt x="600" y="128"/>
                  </a:lnTo>
                  <a:lnTo>
                    <a:pt x="636" y="128"/>
                  </a:lnTo>
                  <a:lnTo>
                    <a:pt x="665" y="0"/>
                  </a:lnTo>
                  <a:close/>
                  <a:moveTo>
                    <a:pt x="636" y="128"/>
                  </a:moveTo>
                  <a:lnTo>
                    <a:pt x="600" y="128"/>
                  </a:lnTo>
                  <a:lnTo>
                    <a:pt x="630" y="155"/>
                  </a:lnTo>
                  <a:lnTo>
                    <a:pt x="636" y="12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grpSp>
      <p:sp>
        <p:nvSpPr>
          <p:cNvPr id="55" name="Rectangle 37">
            <a:extLst>
              <a:ext uri="{FF2B5EF4-FFF2-40B4-BE49-F238E27FC236}">
                <a16:creationId xmlns:a16="http://schemas.microsoft.com/office/drawing/2014/main" id="{9C8300B9-FF6F-47E7-9A37-3A2FD5E0AA5F}"/>
              </a:ext>
            </a:extLst>
          </p:cNvPr>
          <p:cNvSpPr>
            <a:spLocks noChangeArrowheads="1"/>
          </p:cNvSpPr>
          <p:nvPr/>
        </p:nvSpPr>
        <p:spPr bwMode="auto">
          <a:xfrm>
            <a:off x="1813961" y="1694698"/>
            <a:ext cx="6858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grpSp>
        <p:nvGrpSpPr>
          <p:cNvPr id="56" name="Group 33">
            <a:extLst>
              <a:ext uri="{FF2B5EF4-FFF2-40B4-BE49-F238E27FC236}">
                <a16:creationId xmlns:a16="http://schemas.microsoft.com/office/drawing/2014/main" id="{055ECA57-99A1-44CC-B8EF-35E0049329D5}"/>
              </a:ext>
            </a:extLst>
          </p:cNvPr>
          <p:cNvGrpSpPr>
            <a:grpSpLocks/>
          </p:cNvGrpSpPr>
          <p:nvPr/>
        </p:nvGrpSpPr>
        <p:grpSpPr bwMode="auto">
          <a:xfrm>
            <a:off x="1813961" y="2069158"/>
            <a:ext cx="290513" cy="283369"/>
            <a:chOff x="0" y="0"/>
            <a:chExt cx="609" cy="595"/>
          </a:xfrm>
        </p:grpSpPr>
        <p:sp>
          <p:nvSpPr>
            <p:cNvPr id="57" name="Freeform 36">
              <a:extLst>
                <a:ext uri="{FF2B5EF4-FFF2-40B4-BE49-F238E27FC236}">
                  <a16:creationId xmlns:a16="http://schemas.microsoft.com/office/drawing/2014/main" id="{75508F87-84DB-4C8D-9F2F-6DB2B3478B5C}"/>
                </a:ext>
              </a:extLst>
            </p:cNvPr>
            <p:cNvSpPr>
              <a:spLocks/>
            </p:cNvSpPr>
            <p:nvPr/>
          </p:nvSpPr>
          <p:spPr bwMode="auto">
            <a:xfrm>
              <a:off x="397" y="0"/>
              <a:ext cx="85" cy="132"/>
            </a:xfrm>
            <a:custGeom>
              <a:avLst/>
              <a:gdLst>
                <a:gd name="T0" fmla="+- 0 474 397"/>
                <a:gd name="T1" fmla="*/ T0 w 85"/>
                <a:gd name="T2" fmla="*/ 0 h 132"/>
                <a:gd name="T3" fmla="+- 0 404 397"/>
                <a:gd name="T4" fmla="*/ T3 w 85"/>
                <a:gd name="T5" fmla="*/ 0 h 132"/>
                <a:gd name="T6" fmla="+- 0 397 397"/>
                <a:gd name="T7" fmla="*/ T6 w 85"/>
                <a:gd name="T8" fmla="*/ 7 h 132"/>
                <a:gd name="T9" fmla="+- 0 397 397"/>
                <a:gd name="T10" fmla="*/ T9 w 85"/>
                <a:gd name="T11" fmla="*/ 47 h 132"/>
                <a:gd name="T12" fmla="+- 0 481 397"/>
                <a:gd name="T13" fmla="*/ T12 w 85"/>
                <a:gd name="T14" fmla="*/ 132 h 132"/>
                <a:gd name="T15" fmla="+- 0 481 397"/>
                <a:gd name="T16" fmla="*/ T15 w 85"/>
                <a:gd name="T17" fmla="*/ 7 h 132"/>
                <a:gd name="T18" fmla="+- 0 474 397"/>
                <a:gd name="T19" fmla="*/ T18 w 85"/>
                <a:gd name="T20" fmla="*/ 0 h 132"/>
              </a:gdLst>
              <a:ahLst/>
              <a:cxnLst>
                <a:cxn ang="0">
                  <a:pos x="T1" y="T2"/>
                </a:cxn>
                <a:cxn ang="0">
                  <a:pos x="T4" y="T5"/>
                </a:cxn>
                <a:cxn ang="0">
                  <a:pos x="T7" y="T8"/>
                </a:cxn>
                <a:cxn ang="0">
                  <a:pos x="T10" y="T11"/>
                </a:cxn>
                <a:cxn ang="0">
                  <a:pos x="T13" y="T14"/>
                </a:cxn>
                <a:cxn ang="0">
                  <a:pos x="T16" y="T17"/>
                </a:cxn>
                <a:cxn ang="0">
                  <a:pos x="T19" y="T20"/>
                </a:cxn>
              </a:cxnLst>
              <a:rect l="0" t="0" r="r" b="b"/>
              <a:pathLst>
                <a:path w="85" h="132">
                  <a:moveTo>
                    <a:pt x="77" y="0"/>
                  </a:moveTo>
                  <a:lnTo>
                    <a:pt x="7" y="0"/>
                  </a:lnTo>
                  <a:lnTo>
                    <a:pt x="0" y="7"/>
                  </a:lnTo>
                  <a:lnTo>
                    <a:pt x="0" y="47"/>
                  </a:lnTo>
                  <a:lnTo>
                    <a:pt x="84" y="132"/>
                  </a:lnTo>
                  <a:lnTo>
                    <a:pt x="84" y="7"/>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58" name="AutoShape 35">
              <a:extLst>
                <a:ext uri="{FF2B5EF4-FFF2-40B4-BE49-F238E27FC236}">
                  <a16:creationId xmlns:a16="http://schemas.microsoft.com/office/drawing/2014/main" id="{15F6CE66-8A6B-4CAC-B722-1AB6432BEAB3}"/>
                </a:ext>
              </a:extLst>
            </p:cNvPr>
            <p:cNvSpPr>
              <a:spLocks/>
            </p:cNvSpPr>
            <p:nvPr/>
          </p:nvSpPr>
          <p:spPr bwMode="auto">
            <a:xfrm>
              <a:off x="76" y="154"/>
              <a:ext cx="457" cy="442"/>
            </a:xfrm>
            <a:custGeom>
              <a:avLst/>
              <a:gdLst>
                <a:gd name="T0" fmla="+- 0 303 76"/>
                <a:gd name="T1" fmla="*/ T0 w 457"/>
                <a:gd name="T2" fmla="+- 0 154 154"/>
                <a:gd name="T3" fmla="*/ 154 h 442"/>
                <a:gd name="T4" fmla="+- 0 76 76"/>
                <a:gd name="T5" fmla="*/ T4 w 457"/>
                <a:gd name="T6" fmla="+- 0 380 154"/>
                <a:gd name="T7" fmla="*/ 380 h 442"/>
                <a:gd name="T8" fmla="+- 0 76 76"/>
                <a:gd name="T9" fmla="*/ T8 w 457"/>
                <a:gd name="T10" fmla="+- 0 595 154"/>
                <a:gd name="T11" fmla="*/ 595 h 442"/>
                <a:gd name="T12" fmla="+- 0 251 76"/>
                <a:gd name="T13" fmla="*/ T12 w 457"/>
                <a:gd name="T14" fmla="+- 0 595 154"/>
                <a:gd name="T15" fmla="*/ 595 h 442"/>
                <a:gd name="T16" fmla="+- 0 251 76"/>
                <a:gd name="T17" fmla="*/ T16 w 457"/>
                <a:gd name="T18" fmla="+- 0 420 154"/>
                <a:gd name="T19" fmla="*/ 420 h 442"/>
                <a:gd name="T20" fmla="+- 0 256 76"/>
                <a:gd name="T21" fmla="*/ T20 w 457"/>
                <a:gd name="T22" fmla="+- 0 415 154"/>
                <a:gd name="T23" fmla="*/ 415 h 442"/>
                <a:gd name="T24" fmla="+- 0 533 76"/>
                <a:gd name="T25" fmla="*/ T24 w 457"/>
                <a:gd name="T26" fmla="+- 0 415 154"/>
                <a:gd name="T27" fmla="*/ 415 h 442"/>
                <a:gd name="T28" fmla="+- 0 533 76"/>
                <a:gd name="T29" fmla="*/ T28 w 457"/>
                <a:gd name="T30" fmla="+- 0 380 154"/>
                <a:gd name="T31" fmla="*/ 380 h 442"/>
                <a:gd name="T32" fmla="+- 0 303 76"/>
                <a:gd name="T33" fmla="*/ T32 w 457"/>
                <a:gd name="T34" fmla="+- 0 154 154"/>
                <a:gd name="T35" fmla="*/ 154 h 442"/>
                <a:gd name="T36" fmla="+- 0 533 76"/>
                <a:gd name="T37" fmla="*/ T36 w 457"/>
                <a:gd name="T38" fmla="+- 0 415 154"/>
                <a:gd name="T39" fmla="*/ 415 h 442"/>
                <a:gd name="T40" fmla="+- 0 350 76"/>
                <a:gd name="T41" fmla="*/ T40 w 457"/>
                <a:gd name="T42" fmla="+- 0 415 154"/>
                <a:gd name="T43" fmla="*/ 415 h 442"/>
                <a:gd name="T44" fmla="+- 0 356 76"/>
                <a:gd name="T45" fmla="*/ T44 w 457"/>
                <a:gd name="T46" fmla="+- 0 420 154"/>
                <a:gd name="T47" fmla="*/ 420 h 442"/>
                <a:gd name="T48" fmla="+- 0 356 76"/>
                <a:gd name="T49" fmla="*/ T48 w 457"/>
                <a:gd name="T50" fmla="+- 0 595 154"/>
                <a:gd name="T51" fmla="*/ 595 h 442"/>
                <a:gd name="T52" fmla="+- 0 533 76"/>
                <a:gd name="T53" fmla="*/ T52 w 457"/>
                <a:gd name="T54" fmla="+- 0 595 154"/>
                <a:gd name="T55" fmla="*/ 595 h 442"/>
                <a:gd name="T56" fmla="+- 0 533 76"/>
                <a:gd name="T57" fmla="*/ T56 w 457"/>
                <a:gd name="T58" fmla="+- 0 415 154"/>
                <a:gd name="T59" fmla="*/ 415 h 4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457" h="442">
                  <a:moveTo>
                    <a:pt x="227" y="0"/>
                  </a:moveTo>
                  <a:lnTo>
                    <a:pt x="0" y="226"/>
                  </a:lnTo>
                  <a:lnTo>
                    <a:pt x="0" y="441"/>
                  </a:lnTo>
                  <a:lnTo>
                    <a:pt x="175" y="441"/>
                  </a:lnTo>
                  <a:lnTo>
                    <a:pt x="175" y="266"/>
                  </a:lnTo>
                  <a:lnTo>
                    <a:pt x="180" y="261"/>
                  </a:lnTo>
                  <a:lnTo>
                    <a:pt x="457" y="261"/>
                  </a:lnTo>
                  <a:lnTo>
                    <a:pt x="457" y="226"/>
                  </a:lnTo>
                  <a:lnTo>
                    <a:pt x="227" y="0"/>
                  </a:lnTo>
                  <a:close/>
                  <a:moveTo>
                    <a:pt x="457" y="261"/>
                  </a:moveTo>
                  <a:lnTo>
                    <a:pt x="274" y="261"/>
                  </a:lnTo>
                  <a:lnTo>
                    <a:pt x="280" y="266"/>
                  </a:lnTo>
                  <a:lnTo>
                    <a:pt x="280" y="441"/>
                  </a:lnTo>
                  <a:lnTo>
                    <a:pt x="457" y="441"/>
                  </a:lnTo>
                  <a:lnTo>
                    <a:pt x="457" y="26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2048" name="AutoShape 34">
              <a:extLst>
                <a:ext uri="{FF2B5EF4-FFF2-40B4-BE49-F238E27FC236}">
                  <a16:creationId xmlns:a16="http://schemas.microsoft.com/office/drawing/2014/main" id="{D7171E15-252A-4C6B-A007-68E37C25FDB6}"/>
                </a:ext>
              </a:extLst>
            </p:cNvPr>
            <p:cNvSpPr>
              <a:spLocks/>
            </p:cNvSpPr>
            <p:nvPr/>
          </p:nvSpPr>
          <p:spPr bwMode="auto">
            <a:xfrm>
              <a:off x="0" y="4"/>
              <a:ext cx="609" cy="349"/>
            </a:xfrm>
            <a:custGeom>
              <a:avLst/>
              <a:gdLst>
                <a:gd name="T0" fmla="*/ 387 w 609"/>
                <a:gd name="T1" fmla="+- 0 89 4"/>
                <a:gd name="T2" fmla="*/ 89 h 349"/>
                <a:gd name="T3" fmla="*/ 302 w 609"/>
                <a:gd name="T4" fmla="+- 0 89 4"/>
                <a:gd name="T5" fmla="*/ 89 h 349"/>
                <a:gd name="T6" fmla="*/ 566 w 609"/>
                <a:gd name="T7" fmla="+- 0 353 4"/>
                <a:gd name="T8" fmla="*/ 353 h 349"/>
                <a:gd name="T9" fmla="*/ 608 w 609"/>
                <a:gd name="T10" fmla="+- 0 311 4"/>
                <a:gd name="T11" fmla="*/ 311 h 349"/>
                <a:gd name="T12" fmla="*/ 387 w 609"/>
                <a:gd name="T13" fmla="+- 0 89 4"/>
                <a:gd name="T14" fmla="*/ 89 h 349"/>
                <a:gd name="T15" fmla="*/ 302 w 609"/>
                <a:gd name="T16" fmla="+- 0 4 4"/>
                <a:gd name="T17" fmla="*/ 4 h 349"/>
                <a:gd name="T18" fmla="*/ 302 w 609"/>
                <a:gd name="T19" fmla="+- 0 4 4"/>
                <a:gd name="T20" fmla="*/ 4 h 349"/>
                <a:gd name="T21" fmla="*/ 0 w 609"/>
                <a:gd name="T22" fmla="+- 0 306 4"/>
                <a:gd name="T23" fmla="*/ 306 h 349"/>
                <a:gd name="T24" fmla="*/ 42 w 609"/>
                <a:gd name="T25" fmla="+- 0 349 4"/>
                <a:gd name="T26" fmla="*/ 349 h 349"/>
                <a:gd name="T27" fmla="*/ 302 w 609"/>
                <a:gd name="T28" fmla="+- 0 89 4"/>
                <a:gd name="T29" fmla="*/ 89 h 349"/>
                <a:gd name="T30" fmla="*/ 387 w 609"/>
                <a:gd name="T31" fmla="+- 0 89 4"/>
                <a:gd name="T32" fmla="*/ 89 h 349"/>
                <a:gd name="T33" fmla="*/ 302 w 609"/>
                <a:gd name="T34" fmla="+- 0 4 4"/>
                <a:gd name="T35" fmla="*/ 4 h 34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Lst>
              <a:rect l="0" t="0" r="r" b="b"/>
              <a:pathLst>
                <a:path w="609" h="349">
                  <a:moveTo>
                    <a:pt x="387" y="85"/>
                  </a:moveTo>
                  <a:lnTo>
                    <a:pt x="302" y="85"/>
                  </a:lnTo>
                  <a:lnTo>
                    <a:pt x="566" y="349"/>
                  </a:lnTo>
                  <a:lnTo>
                    <a:pt x="608" y="307"/>
                  </a:lnTo>
                  <a:lnTo>
                    <a:pt x="387" y="85"/>
                  </a:lnTo>
                  <a:close/>
                  <a:moveTo>
                    <a:pt x="302" y="0"/>
                  </a:moveTo>
                  <a:lnTo>
                    <a:pt x="302" y="0"/>
                  </a:lnTo>
                  <a:lnTo>
                    <a:pt x="0" y="302"/>
                  </a:lnTo>
                  <a:lnTo>
                    <a:pt x="42" y="345"/>
                  </a:lnTo>
                  <a:lnTo>
                    <a:pt x="302" y="85"/>
                  </a:lnTo>
                  <a:lnTo>
                    <a:pt x="387" y="85"/>
                  </a:lnTo>
                  <a:lnTo>
                    <a:pt x="30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grpSp>
      <p:sp>
        <p:nvSpPr>
          <p:cNvPr id="75" name="TextBox 74">
            <a:extLst>
              <a:ext uri="{FF2B5EF4-FFF2-40B4-BE49-F238E27FC236}">
                <a16:creationId xmlns:a16="http://schemas.microsoft.com/office/drawing/2014/main" id="{0A31DDB2-E7DD-42BA-B613-9841AC225BDE}"/>
              </a:ext>
            </a:extLst>
          </p:cNvPr>
          <p:cNvSpPr txBox="1"/>
          <p:nvPr/>
        </p:nvSpPr>
        <p:spPr>
          <a:xfrm>
            <a:off x="1234033" y="2434650"/>
            <a:ext cx="1476392" cy="369332"/>
          </a:xfrm>
          <a:prstGeom prst="rect">
            <a:avLst/>
          </a:prstGeom>
          <a:noFill/>
        </p:spPr>
        <p:txBody>
          <a:bodyPr wrap="square" rtlCol="0">
            <a:spAutoFit/>
          </a:bodyPr>
          <a:lstStyle/>
          <a:p>
            <a:pPr eaLnBrk="0" hangingPunct="0">
              <a:spcBef>
                <a:spcPts val="1350"/>
              </a:spcBef>
              <a:spcAft>
                <a:spcPts val="0"/>
              </a:spcAft>
              <a:buClr>
                <a:srgbClr val="006666"/>
              </a:buClr>
            </a:pPr>
            <a:r>
              <a:rPr lang="en-US" sz="900" kern="0" dirty="0">
                <a:solidFill>
                  <a:prstClr val="black"/>
                </a:solidFill>
                <a:latin typeface="Arial"/>
              </a:rPr>
              <a:t>Assets that act as security for the loan</a:t>
            </a:r>
          </a:p>
        </p:txBody>
      </p:sp>
      <p:sp>
        <p:nvSpPr>
          <p:cNvPr id="76" name="TextBox 75">
            <a:extLst>
              <a:ext uri="{FF2B5EF4-FFF2-40B4-BE49-F238E27FC236}">
                <a16:creationId xmlns:a16="http://schemas.microsoft.com/office/drawing/2014/main" id="{BA77D0E3-48A7-49AC-AB48-29F42A6F6D59}"/>
              </a:ext>
            </a:extLst>
          </p:cNvPr>
          <p:cNvSpPr txBox="1"/>
          <p:nvPr/>
        </p:nvSpPr>
        <p:spPr>
          <a:xfrm>
            <a:off x="1512778" y="4278612"/>
            <a:ext cx="1476392" cy="507831"/>
          </a:xfrm>
          <a:prstGeom prst="rect">
            <a:avLst/>
          </a:prstGeom>
          <a:noFill/>
        </p:spPr>
        <p:txBody>
          <a:bodyPr wrap="square" rtlCol="0">
            <a:spAutoFit/>
          </a:bodyPr>
          <a:lstStyle/>
          <a:p>
            <a:pPr eaLnBrk="0" hangingPunct="0">
              <a:spcBef>
                <a:spcPts val="1350"/>
              </a:spcBef>
              <a:spcAft>
                <a:spcPts val="0"/>
              </a:spcAft>
              <a:buClr>
                <a:srgbClr val="006666"/>
              </a:buClr>
            </a:pPr>
            <a:r>
              <a:rPr lang="en-US" sz="900" kern="0" dirty="0">
                <a:solidFill>
                  <a:prstClr val="black"/>
                </a:solidFill>
                <a:latin typeface="Arial"/>
              </a:rPr>
              <a:t>Borrower’s reputation or track record for paying debts</a:t>
            </a:r>
          </a:p>
        </p:txBody>
      </p:sp>
      <p:grpSp>
        <p:nvGrpSpPr>
          <p:cNvPr id="2049" name="Group 38">
            <a:extLst>
              <a:ext uri="{FF2B5EF4-FFF2-40B4-BE49-F238E27FC236}">
                <a16:creationId xmlns:a16="http://schemas.microsoft.com/office/drawing/2014/main" id="{ED2C1763-881A-4E56-A267-EFEA399C65DF}"/>
              </a:ext>
            </a:extLst>
          </p:cNvPr>
          <p:cNvGrpSpPr>
            <a:grpSpLocks/>
          </p:cNvGrpSpPr>
          <p:nvPr/>
        </p:nvGrpSpPr>
        <p:grpSpPr bwMode="auto">
          <a:xfrm>
            <a:off x="2068220" y="3820676"/>
            <a:ext cx="345281" cy="361950"/>
            <a:chOff x="6601" y="23783"/>
            <a:chExt cx="723" cy="759"/>
          </a:xfrm>
        </p:grpSpPr>
        <p:sp>
          <p:nvSpPr>
            <p:cNvPr id="2052" name="AutoShape 39">
              <a:extLst>
                <a:ext uri="{FF2B5EF4-FFF2-40B4-BE49-F238E27FC236}">
                  <a16:creationId xmlns:a16="http://schemas.microsoft.com/office/drawing/2014/main" id="{EDB7F6BF-FCBB-4573-BB12-F06666A720F1}"/>
                </a:ext>
              </a:extLst>
            </p:cNvPr>
            <p:cNvSpPr>
              <a:spLocks/>
            </p:cNvSpPr>
            <p:nvPr/>
          </p:nvSpPr>
          <p:spPr bwMode="auto">
            <a:xfrm>
              <a:off x="6694" y="24376"/>
              <a:ext cx="554" cy="166"/>
            </a:xfrm>
            <a:custGeom>
              <a:avLst/>
              <a:gdLst>
                <a:gd name="T0" fmla="+- 0 6721 6694"/>
                <a:gd name="T1" fmla="*/ T0 w 554"/>
                <a:gd name="T2" fmla="+- 0 1500 1500"/>
                <a:gd name="T3" fmla="*/ 1500 h 166"/>
                <a:gd name="T4" fmla="+- 0 6711 6694"/>
                <a:gd name="T5" fmla="*/ T4 w 554"/>
                <a:gd name="T6" fmla="+- 0 1502 1500"/>
                <a:gd name="T7" fmla="*/ 1502 h 166"/>
                <a:gd name="T8" fmla="+- 0 6702 6694"/>
                <a:gd name="T9" fmla="*/ T8 w 554"/>
                <a:gd name="T10" fmla="+- 0 1509 1500"/>
                <a:gd name="T11" fmla="*/ 1509 h 166"/>
                <a:gd name="T12" fmla="+- 0 6696 6694"/>
                <a:gd name="T13" fmla="*/ T12 w 554"/>
                <a:gd name="T14" fmla="+- 0 1518 1500"/>
                <a:gd name="T15" fmla="*/ 1518 h 166"/>
                <a:gd name="T16" fmla="+- 0 6694 6694"/>
                <a:gd name="T17" fmla="*/ T16 w 554"/>
                <a:gd name="T18" fmla="+- 0 1529 1500"/>
                <a:gd name="T19" fmla="*/ 1529 h 166"/>
                <a:gd name="T20" fmla="+- 0 6696 6694"/>
                <a:gd name="T21" fmla="*/ T20 w 554"/>
                <a:gd name="T22" fmla="+- 0 1539 1500"/>
                <a:gd name="T23" fmla="*/ 1539 h 166"/>
                <a:gd name="T24" fmla="+- 0 6702 6694"/>
                <a:gd name="T25" fmla="*/ T24 w 554"/>
                <a:gd name="T26" fmla="+- 0 1548 1500"/>
                <a:gd name="T27" fmla="*/ 1548 h 166"/>
                <a:gd name="T28" fmla="+- 0 6761 6694"/>
                <a:gd name="T29" fmla="*/ T28 w 554"/>
                <a:gd name="T30" fmla="+- 0 1600 1500"/>
                <a:gd name="T31" fmla="*/ 1600 h 166"/>
                <a:gd name="T32" fmla="+- 0 6827 6694"/>
                <a:gd name="T33" fmla="*/ T32 w 554"/>
                <a:gd name="T34" fmla="+- 0 1636 1500"/>
                <a:gd name="T35" fmla="*/ 1636 h 166"/>
                <a:gd name="T36" fmla="+- 0 6898 6694"/>
                <a:gd name="T37" fmla="*/ T36 w 554"/>
                <a:gd name="T38" fmla="+- 0 1658 1500"/>
                <a:gd name="T39" fmla="*/ 1658 h 166"/>
                <a:gd name="T40" fmla="+- 0 6971 6694"/>
                <a:gd name="T41" fmla="*/ T40 w 554"/>
                <a:gd name="T42" fmla="+- 0 1666 1500"/>
                <a:gd name="T43" fmla="*/ 1666 h 166"/>
                <a:gd name="T44" fmla="+- 0 7043 6694"/>
                <a:gd name="T45" fmla="*/ T44 w 554"/>
                <a:gd name="T46" fmla="+- 0 1658 1500"/>
                <a:gd name="T47" fmla="*/ 1658 h 166"/>
                <a:gd name="T48" fmla="+- 0 7114 6694"/>
                <a:gd name="T49" fmla="*/ T48 w 554"/>
                <a:gd name="T50" fmla="+- 0 1636 1500"/>
                <a:gd name="T51" fmla="*/ 1636 h 166"/>
                <a:gd name="T52" fmla="+- 0 7166 6694"/>
                <a:gd name="T53" fmla="*/ T52 w 554"/>
                <a:gd name="T54" fmla="+- 0 1608 1500"/>
                <a:gd name="T55" fmla="*/ 1608 h 166"/>
                <a:gd name="T56" fmla="+- 0 6935 6694"/>
                <a:gd name="T57" fmla="*/ T56 w 554"/>
                <a:gd name="T58" fmla="+- 0 1608 1500"/>
                <a:gd name="T59" fmla="*/ 1608 h 166"/>
                <a:gd name="T60" fmla="+- 0 6865 6694"/>
                <a:gd name="T61" fmla="*/ T60 w 554"/>
                <a:gd name="T62" fmla="+- 0 1591 1500"/>
                <a:gd name="T63" fmla="*/ 1591 h 166"/>
                <a:gd name="T64" fmla="+- 0 6798 6694"/>
                <a:gd name="T65" fmla="*/ T64 w 554"/>
                <a:gd name="T66" fmla="+- 0 1558 1500"/>
                <a:gd name="T67" fmla="*/ 1558 h 166"/>
                <a:gd name="T68" fmla="+- 0 6739 6694"/>
                <a:gd name="T69" fmla="*/ T68 w 554"/>
                <a:gd name="T70" fmla="+- 0 1509 1500"/>
                <a:gd name="T71" fmla="*/ 1509 h 166"/>
                <a:gd name="T72" fmla="+- 0 6731 6694"/>
                <a:gd name="T73" fmla="*/ T72 w 554"/>
                <a:gd name="T74" fmla="+- 0 1502 1500"/>
                <a:gd name="T75" fmla="*/ 1502 h 166"/>
                <a:gd name="T76" fmla="+- 0 6721 6694"/>
                <a:gd name="T77" fmla="*/ T76 w 554"/>
                <a:gd name="T78" fmla="+- 0 1500 1500"/>
                <a:gd name="T79" fmla="*/ 1500 h 166"/>
                <a:gd name="T80" fmla="+- 0 7221 6694"/>
                <a:gd name="T81" fmla="*/ T80 w 554"/>
                <a:gd name="T82" fmla="+- 0 1500 1500"/>
                <a:gd name="T83" fmla="*/ 1500 h 166"/>
                <a:gd name="T84" fmla="+- 0 7211 6694"/>
                <a:gd name="T85" fmla="*/ T84 w 554"/>
                <a:gd name="T86" fmla="+- 0 1502 1500"/>
                <a:gd name="T87" fmla="*/ 1502 h 166"/>
                <a:gd name="T88" fmla="+- 0 7202 6694"/>
                <a:gd name="T89" fmla="*/ T88 w 554"/>
                <a:gd name="T90" fmla="+- 0 1509 1500"/>
                <a:gd name="T91" fmla="*/ 1509 h 166"/>
                <a:gd name="T92" fmla="+- 0 7143 6694"/>
                <a:gd name="T93" fmla="*/ T92 w 554"/>
                <a:gd name="T94" fmla="+- 0 1558 1500"/>
                <a:gd name="T95" fmla="*/ 1558 h 166"/>
                <a:gd name="T96" fmla="+- 0 7077 6694"/>
                <a:gd name="T97" fmla="*/ T96 w 554"/>
                <a:gd name="T98" fmla="+- 0 1591 1500"/>
                <a:gd name="T99" fmla="*/ 1591 h 166"/>
                <a:gd name="T100" fmla="+- 0 7007 6694"/>
                <a:gd name="T101" fmla="*/ T100 w 554"/>
                <a:gd name="T102" fmla="+- 0 1608 1500"/>
                <a:gd name="T103" fmla="*/ 1608 h 166"/>
                <a:gd name="T104" fmla="+- 0 7166 6694"/>
                <a:gd name="T105" fmla="*/ T104 w 554"/>
                <a:gd name="T106" fmla="+- 0 1608 1500"/>
                <a:gd name="T107" fmla="*/ 1608 h 166"/>
                <a:gd name="T108" fmla="+- 0 7180 6694"/>
                <a:gd name="T109" fmla="*/ T108 w 554"/>
                <a:gd name="T110" fmla="+- 0 1600 1500"/>
                <a:gd name="T111" fmla="*/ 1600 h 166"/>
                <a:gd name="T112" fmla="+- 0 7240 6694"/>
                <a:gd name="T113" fmla="*/ T112 w 554"/>
                <a:gd name="T114" fmla="+- 0 1548 1500"/>
                <a:gd name="T115" fmla="*/ 1548 h 166"/>
                <a:gd name="T116" fmla="+- 0 7245 6694"/>
                <a:gd name="T117" fmla="*/ T116 w 554"/>
                <a:gd name="T118" fmla="+- 0 1539 1500"/>
                <a:gd name="T119" fmla="*/ 1539 h 166"/>
                <a:gd name="T120" fmla="+- 0 7247 6694"/>
                <a:gd name="T121" fmla="*/ T120 w 554"/>
                <a:gd name="T122" fmla="+- 0 1528 1500"/>
                <a:gd name="T123" fmla="*/ 1528 h 166"/>
                <a:gd name="T124" fmla="+- 0 7245 6694"/>
                <a:gd name="T125" fmla="*/ T124 w 554"/>
                <a:gd name="T126" fmla="+- 0 1518 1500"/>
                <a:gd name="T127" fmla="*/ 1518 h 166"/>
                <a:gd name="T128" fmla="+- 0 7240 6694"/>
                <a:gd name="T129" fmla="*/ T128 w 554"/>
                <a:gd name="T130" fmla="+- 0 1509 1500"/>
                <a:gd name="T131" fmla="*/ 1509 h 166"/>
                <a:gd name="T132" fmla="+- 0 7231 6694"/>
                <a:gd name="T133" fmla="*/ T132 w 554"/>
                <a:gd name="T134" fmla="+- 0 1502 1500"/>
                <a:gd name="T135" fmla="*/ 1502 h 166"/>
                <a:gd name="T136" fmla="+- 0 7221 6694"/>
                <a:gd name="T137" fmla="*/ T136 w 554"/>
                <a:gd name="T138" fmla="+- 0 1500 1500"/>
                <a:gd name="T139" fmla="*/ 1500 h 1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554" h="166">
                  <a:moveTo>
                    <a:pt x="27" y="0"/>
                  </a:moveTo>
                  <a:lnTo>
                    <a:pt x="17" y="2"/>
                  </a:lnTo>
                  <a:lnTo>
                    <a:pt x="8" y="9"/>
                  </a:lnTo>
                  <a:lnTo>
                    <a:pt x="2" y="18"/>
                  </a:lnTo>
                  <a:lnTo>
                    <a:pt x="0" y="29"/>
                  </a:lnTo>
                  <a:lnTo>
                    <a:pt x="2" y="39"/>
                  </a:lnTo>
                  <a:lnTo>
                    <a:pt x="8" y="48"/>
                  </a:lnTo>
                  <a:lnTo>
                    <a:pt x="67" y="100"/>
                  </a:lnTo>
                  <a:lnTo>
                    <a:pt x="133" y="136"/>
                  </a:lnTo>
                  <a:lnTo>
                    <a:pt x="204" y="158"/>
                  </a:lnTo>
                  <a:lnTo>
                    <a:pt x="277" y="166"/>
                  </a:lnTo>
                  <a:lnTo>
                    <a:pt x="349" y="158"/>
                  </a:lnTo>
                  <a:lnTo>
                    <a:pt x="420" y="136"/>
                  </a:lnTo>
                  <a:lnTo>
                    <a:pt x="472" y="108"/>
                  </a:lnTo>
                  <a:lnTo>
                    <a:pt x="241" y="108"/>
                  </a:lnTo>
                  <a:lnTo>
                    <a:pt x="171" y="91"/>
                  </a:lnTo>
                  <a:lnTo>
                    <a:pt x="104" y="58"/>
                  </a:lnTo>
                  <a:lnTo>
                    <a:pt x="45" y="9"/>
                  </a:lnTo>
                  <a:lnTo>
                    <a:pt x="37" y="2"/>
                  </a:lnTo>
                  <a:lnTo>
                    <a:pt x="27" y="0"/>
                  </a:lnTo>
                  <a:close/>
                  <a:moveTo>
                    <a:pt x="527" y="0"/>
                  </a:moveTo>
                  <a:lnTo>
                    <a:pt x="517" y="2"/>
                  </a:lnTo>
                  <a:lnTo>
                    <a:pt x="508" y="9"/>
                  </a:lnTo>
                  <a:lnTo>
                    <a:pt x="449" y="58"/>
                  </a:lnTo>
                  <a:lnTo>
                    <a:pt x="383" y="91"/>
                  </a:lnTo>
                  <a:lnTo>
                    <a:pt x="313" y="108"/>
                  </a:lnTo>
                  <a:lnTo>
                    <a:pt x="472" y="108"/>
                  </a:lnTo>
                  <a:lnTo>
                    <a:pt x="486" y="100"/>
                  </a:lnTo>
                  <a:lnTo>
                    <a:pt x="546" y="48"/>
                  </a:lnTo>
                  <a:lnTo>
                    <a:pt x="551" y="39"/>
                  </a:lnTo>
                  <a:lnTo>
                    <a:pt x="553" y="28"/>
                  </a:lnTo>
                  <a:lnTo>
                    <a:pt x="551" y="18"/>
                  </a:lnTo>
                  <a:lnTo>
                    <a:pt x="546" y="9"/>
                  </a:lnTo>
                  <a:lnTo>
                    <a:pt x="537" y="2"/>
                  </a:lnTo>
                  <a:lnTo>
                    <a:pt x="52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dirty="0"/>
            </a:p>
          </p:txBody>
        </p:sp>
        <p:grpSp>
          <p:nvGrpSpPr>
            <p:cNvPr id="2053" name="Group 40">
              <a:extLst>
                <a:ext uri="{FF2B5EF4-FFF2-40B4-BE49-F238E27FC236}">
                  <a16:creationId xmlns:a16="http://schemas.microsoft.com/office/drawing/2014/main" id="{19A800BC-4A04-48DE-8FF5-DB5050D8E594}"/>
                </a:ext>
              </a:extLst>
            </p:cNvPr>
            <p:cNvGrpSpPr>
              <a:grpSpLocks/>
            </p:cNvGrpSpPr>
            <p:nvPr/>
          </p:nvGrpSpPr>
          <p:grpSpPr bwMode="auto">
            <a:xfrm>
              <a:off x="6601" y="23783"/>
              <a:ext cx="723" cy="524"/>
              <a:chOff x="6601" y="907"/>
              <a:chExt cx="723" cy="524"/>
            </a:xfrm>
          </p:grpSpPr>
          <p:sp>
            <p:nvSpPr>
              <p:cNvPr id="2054" name="AutoShape 41">
                <a:extLst>
                  <a:ext uri="{FF2B5EF4-FFF2-40B4-BE49-F238E27FC236}">
                    <a16:creationId xmlns:a16="http://schemas.microsoft.com/office/drawing/2014/main" id="{1D8967AA-5134-423A-AD1F-FEB732EE8821}"/>
                  </a:ext>
                </a:extLst>
              </p:cNvPr>
              <p:cNvSpPr>
                <a:spLocks/>
              </p:cNvSpPr>
              <p:nvPr/>
            </p:nvSpPr>
            <p:spPr bwMode="auto">
              <a:xfrm>
                <a:off x="6694" y="907"/>
                <a:ext cx="554" cy="166"/>
              </a:xfrm>
              <a:custGeom>
                <a:avLst/>
                <a:gdLst>
                  <a:gd name="T0" fmla="+- 0 6971 6694"/>
                  <a:gd name="T1" fmla="*/ T0 w 554"/>
                  <a:gd name="T2" fmla="+- 0 907 907"/>
                  <a:gd name="T3" fmla="*/ 907 h 166"/>
                  <a:gd name="T4" fmla="+- 0 6898 6694"/>
                  <a:gd name="T5" fmla="*/ T4 w 554"/>
                  <a:gd name="T6" fmla="+- 0 914 907"/>
                  <a:gd name="T7" fmla="*/ 914 h 166"/>
                  <a:gd name="T8" fmla="+- 0 6827 6694"/>
                  <a:gd name="T9" fmla="*/ T8 w 554"/>
                  <a:gd name="T10" fmla="+- 0 936 907"/>
                  <a:gd name="T11" fmla="*/ 936 h 166"/>
                  <a:gd name="T12" fmla="+- 0 6761 6694"/>
                  <a:gd name="T13" fmla="*/ T12 w 554"/>
                  <a:gd name="T14" fmla="+- 0 973 907"/>
                  <a:gd name="T15" fmla="*/ 973 h 166"/>
                  <a:gd name="T16" fmla="+- 0 6702 6694"/>
                  <a:gd name="T17" fmla="*/ T16 w 554"/>
                  <a:gd name="T18" fmla="+- 0 1024 907"/>
                  <a:gd name="T19" fmla="*/ 1024 h 166"/>
                  <a:gd name="T20" fmla="+- 0 6696 6694"/>
                  <a:gd name="T21" fmla="*/ T20 w 554"/>
                  <a:gd name="T22" fmla="+- 0 1033 907"/>
                  <a:gd name="T23" fmla="*/ 1033 h 166"/>
                  <a:gd name="T24" fmla="+- 0 6694 6694"/>
                  <a:gd name="T25" fmla="*/ T24 w 554"/>
                  <a:gd name="T26" fmla="+- 0 1044 907"/>
                  <a:gd name="T27" fmla="*/ 1044 h 166"/>
                  <a:gd name="T28" fmla="+- 0 6696 6694"/>
                  <a:gd name="T29" fmla="*/ T28 w 554"/>
                  <a:gd name="T30" fmla="+- 0 1054 907"/>
                  <a:gd name="T31" fmla="*/ 1054 h 166"/>
                  <a:gd name="T32" fmla="+- 0 6702 6694"/>
                  <a:gd name="T33" fmla="*/ T32 w 554"/>
                  <a:gd name="T34" fmla="+- 0 1063 907"/>
                  <a:gd name="T35" fmla="*/ 1063 h 166"/>
                  <a:gd name="T36" fmla="+- 0 6711 6694"/>
                  <a:gd name="T37" fmla="*/ T36 w 554"/>
                  <a:gd name="T38" fmla="+- 0 1070 907"/>
                  <a:gd name="T39" fmla="*/ 1070 h 166"/>
                  <a:gd name="T40" fmla="+- 0 6721 6694"/>
                  <a:gd name="T41" fmla="*/ T40 w 554"/>
                  <a:gd name="T42" fmla="+- 0 1072 907"/>
                  <a:gd name="T43" fmla="*/ 1072 h 166"/>
                  <a:gd name="T44" fmla="+- 0 6731 6694"/>
                  <a:gd name="T45" fmla="*/ T44 w 554"/>
                  <a:gd name="T46" fmla="+- 0 1070 907"/>
                  <a:gd name="T47" fmla="*/ 1070 h 166"/>
                  <a:gd name="T48" fmla="+- 0 6739 6694"/>
                  <a:gd name="T49" fmla="*/ T48 w 554"/>
                  <a:gd name="T50" fmla="+- 0 1063 907"/>
                  <a:gd name="T51" fmla="*/ 1063 h 166"/>
                  <a:gd name="T52" fmla="+- 0 6798 6694"/>
                  <a:gd name="T53" fmla="*/ T52 w 554"/>
                  <a:gd name="T54" fmla="+- 0 1014 907"/>
                  <a:gd name="T55" fmla="*/ 1014 h 166"/>
                  <a:gd name="T56" fmla="+- 0 6865 6694"/>
                  <a:gd name="T57" fmla="*/ T56 w 554"/>
                  <a:gd name="T58" fmla="+- 0 981 907"/>
                  <a:gd name="T59" fmla="*/ 981 h 166"/>
                  <a:gd name="T60" fmla="+- 0 6935 6694"/>
                  <a:gd name="T61" fmla="*/ T60 w 554"/>
                  <a:gd name="T62" fmla="+- 0 965 907"/>
                  <a:gd name="T63" fmla="*/ 965 h 166"/>
                  <a:gd name="T64" fmla="+- 0 7166 6694"/>
                  <a:gd name="T65" fmla="*/ T64 w 554"/>
                  <a:gd name="T66" fmla="+- 0 965 907"/>
                  <a:gd name="T67" fmla="*/ 965 h 166"/>
                  <a:gd name="T68" fmla="+- 0 7114 6694"/>
                  <a:gd name="T69" fmla="*/ T68 w 554"/>
                  <a:gd name="T70" fmla="+- 0 936 907"/>
                  <a:gd name="T71" fmla="*/ 936 h 166"/>
                  <a:gd name="T72" fmla="+- 0 7043 6694"/>
                  <a:gd name="T73" fmla="*/ T72 w 554"/>
                  <a:gd name="T74" fmla="+- 0 914 907"/>
                  <a:gd name="T75" fmla="*/ 914 h 166"/>
                  <a:gd name="T76" fmla="+- 0 6971 6694"/>
                  <a:gd name="T77" fmla="*/ T76 w 554"/>
                  <a:gd name="T78" fmla="+- 0 907 907"/>
                  <a:gd name="T79" fmla="*/ 907 h 166"/>
                  <a:gd name="T80" fmla="+- 0 7166 6694"/>
                  <a:gd name="T81" fmla="*/ T80 w 554"/>
                  <a:gd name="T82" fmla="+- 0 965 907"/>
                  <a:gd name="T83" fmla="*/ 965 h 166"/>
                  <a:gd name="T84" fmla="+- 0 7007 6694"/>
                  <a:gd name="T85" fmla="*/ T84 w 554"/>
                  <a:gd name="T86" fmla="+- 0 965 907"/>
                  <a:gd name="T87" fmla="*/ 965 h 166"/>
                  <a:gd name="T88" fmla="+- 0 7077 6694"/>
                  <a:gd name="T89" fmla="*/ T88 w 554"/>
                  <a:gd name="T90" fmla="+- 0 981 907"/>
                  <a:gd name="T91" fmla="*/ 981 h 166"/>
                  <a:gd name="T92" fmla="+- 0 7143 6694"/>
                  <a:gd name="T93" fmla="*/ T92 w 554"/>
                  <a:gd name="T94" fmla="+- 0 1014 907"/>
                  <a:gd name="T95" fmla="*/ 1014 h 166"/>
                  <a:gd name="T96" fmla="+- 0 7202 6694"/>
                  <a:gd name="T97" fmla="*/ T96 w 554"/>
                  <a:gd name="T98" fmla="+- 0 1063 907"/>
                  <a:gd name="T99" fmla="*/ 1063 h 166"/>
                  <a:gd name="T100" fmla="+- 0 7211 6694"/>
                  <a:gd name="T101" fmla="*/ T100 w 554"/>
                  <a:gd name="T102" fmla="+- 0 1070 907"/>
                  <a:gd name="T103" fmla="*/ 1070 h 166"/>
                  <a:gd name="T104" fmla="+- 0 7221 6694"/>
                  <a:gd name="T105" fmla="*/ T104 w 554"/>
                  <a:gd name="T106" fmla="+- 0 1072 907"/>
                  <a:gd name="T107" fmla="*/ 1072 h 166"/>
                  <a:gd name="T108" fmla="+- 0 7231 6694"/>
                  <a:gd name="T109" fmla="*/ T108 w 554"/>
                  <a:gd name="T110" fmla="+- 0 1070 907"/>
                  <a:gd name="T111" fmla="*/ 1070 h 166"/>
                  <a:gd name="T112" fmla="+- 0 7240 6694"/>
                  <a:gd name="T113" fmla="*/ T112 w 554"/>
                  <a:gd name="T114" fmla="+- 0 1063 907"/>
                  <a:gd name="T115" fmla="*/ 1063 h 166"/>
                  <a:gd name="T116" fmla="+- 0 7245 6694"/>
                  <a:gd name="T117" fmla="*/ T116 w 554"/>
                  <a:gd name="T118" fmla="+- 0 1054 907"/>
                  <a:gd name="T119" fmla="*/ 1054 h 166"/>
                  <a:gd name="T120" fmla="+- 0 7247 6694"/>
                  <a:gd name="T121" fmla="*/ T120 w 554"/>
                  <a:gd name="T122" fmla="+- 0 1044 907"/>
                  <a:gd name="T123" fmla="*/ 1044 h 166"/>
                  <a:gd name="T124" fmla="+- 0 7245 6694"/>
                  <a:gd name="T125" fmla="*/ T124 w 554"/>
                  <a:gd name="T126" fmla="+- 0 1033 907"/>
                  <a:gd name="T127" fmla="*/ 1033 h 166"/>
                  <a:gd name="T128" fmla="+- 0 7240 6694"/>
                  <a:gd name="T129" fmla="*/ T128 w 554"/>
                  <a:gd name="T130" fmla="+- 0 1024 907"/>
                  <a:gd name="T131" fmla="*/ 1024 h 166"/>
                  <a:gd name="T132" fmla="+- 0 7180 6694"/>
                  <a:gd name="T133" fmla="*/ T132 w 554"/>
                  <a:gd name="T134" fmla="+- 0 973 907"/>
                  <a:gd name="T135" fmla="*/ 973 h 166"/>
                  <a:gd name="T136" fmla="+- 0 7166 6694"/>
                  <a:gd name="T137" fmla="*/ T136 w 554"/>
                  <a:gd name="T138" fmla="+- 0 965 907"/>
                  <a:gd name="T139" fmla="*/ 965 h 1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554" h="166">
                    <a:moveTo>
                      <a:pt x="277" y="0"/>
                    </a:moveTo>
                    <a:lnTo>
                      <a:pt x="204" y="7"/>
                    </a:lnTo>
                    <a:lnTo>
                      <a:pt x="133" y="29"/>
                    </a:lnTo>
                    <a:lnTo>
                      <a:pt x="67" y="66"/>
                    </a:lnTo>
                    <a:lnTo>
                      <a:pt x="8" y="117"/>
                    </a:lnTo>
                    <a:lnTo>
                      <a:pt x="2" y="126"/>
                    </a:lnTo>
                    <a:lnTo>
                      <a:pt x="0" y="137"/>
                    </a:lnTo>
                    <a:lnTo>
                      <a:pt x="2" y="147"/>
                    </a:lnTo>
                    <a:lnTo>
                      <a:pt x="8" y="156"/>
                    </a:lnTo>
                    <a:lnTo>
                      <a:pt x="17" y="163"/>
                    </a:lnTo>
                    <a:lnTo>
                      <a:pt x="27" y="165"/>
                    </a:lnTo>
                    <a:lnTo>
                      <a:pt x="37" y="163"/>
                    </a:lnTo>
                    <a:lnTo>
                      <a:pt x="45" y="156"/>
                    </a:lnTo>
                    <a:lnTo>
                      <a:pt x="104" y="107"/>
                    </a:lnTo>
                    <a:lnTo>
                      <a:pt x="171" y="74"/>
                    </a:lnTo>
                    <a:lnTo>
                      <a:pt x="241" y="58"/>
                    </a:lnTo>
                    <a:lnTo>
                      <a:pt x="472" y="58"/>
                    </a:lnTo>
                    <a:lnTo>
                      <a:pt x="420" y="29"/>
                    </a:lnTo>
                    <a:lnTo>
                      <a:pt x="349" y="7"/>
                    </a:lnTo>
                    <a:lnTo>
                      <a:pt x="277" y="0"/>
                    </a:lnTo>
                    <a:close/>
                    <a:moveTo>
                      <a:pt x="472" y="58"/>
                    </a:moveTo>
                    <a:lnTo>
                      <a:pt x="313" y="58"/>
                    </a:lnTo>
                    <a:lnTo>
                      <a:pt x="383" y="74"/>
                    </a:lnTo>
                    <a:lnTo>
                      <a:pt x="449" y="107"/>
                    </a:lnTo>
                    <a:lnTo>
                      <a:pt x="508" y="156"/>
                    </a:lnTo>
                    <a:lnTo>
                      <a:pt x="517" y="163"/>
                    </a:lnTo>
                    <a:lnTo>
                      <a:pt x="527" y="165"/>
                    </a:lnTo>
                    <a:lnTo>
                      <a:pt x="537" y="163"/>
                    </a:lnTo>
                    <a:lnTo>
                      <a:pt x="546" y="156"/>
                    </a:lnTo>
                    <a:lnTo>
                      <a:pt x="551" y="147"/>
                    </a:lnTo>
                    <a:lnTo>
                      <a:pt x="553" y="137"/>
                    </a:lnTo>
                    <a:lnTo>
                      <a:pt x="551" y="126"/>
                    </a:lnTo>
                    <a:lnTo>
                      <a:pt x="546" y="117"/>
                    </a:lnTo>
                    <a:lnTo>
                      <a:pt x="486" y="66"/>
                    </a:lnTo>
                    <a:lnTo>
                      <a:pt x="472" y="5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pic>
            <p:nvPicPr>
              <p:cNvPr id="2090" name="Picture 42">
                <a:extLst>
                  <a:ext uri="{FF2B5EF4-FFF2-40B4-BE49-F238E27FC236}">
                    <a16:creationId xmlns:a16="http://schemas.microsoft.com/office/drawing/2014/main" id="{EF2BEF06-0D16-40BE-A56E-7F5F21B032E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1" y="1131"/>
                <a:ext cx="30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43">
                <a:extLst>
                  <a:ext uri="{FF2B5EF4-FFF2-40B4-BE49-F238E27FC236}">
                    <a16:creationId xmlns:a16="http://schemas.microsoft.com/office/drawing/2014/main" id="{157FC886-6880-4CC8-866A-9A6C6F5A718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18" y="1131"/>
                <a:ext cx="30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212244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Small Business Loans</a:t>
            </a:r>
          </a:p>
        </p:txBody>
      </p:sp>
      <p:sp>
        <p:nvSpPr>
          <p:cNvPr id="3" name="Subtitle 2"/>
          <p:cNvSpPr>
            <a:spLocks noGrp="1"/>
          </p:cNvSpPr>
          <p:nvPr>
            <p:ph type="subTitle" sz="quarter" idx="1"/>
          </p:nvPr>
        </p:nvSpPr>
        <p:spPr/>
        <p:txBody>
          <a:bodyPr/>
          <a:lstStyle/>
          <a:p>
            <a:r>
              <a:rPr lang="en-US" dirty="0"/>
              <a:t>What every business owner should know</a:t>
            </a:r>
          </a:p>
        </p:txBody>
      </p:sp>
      <p:sp>
        <p:nvSpPr>
          <p:cNvPr id="5" name="TextBox 4">
            <a:extLst>
              <a:ext uri="{FF2B5EF4-FFF2-40B4-BE49-F238E27FC236}">
                <a16:creationId xmlns:a16="http://schemas.microsoft.com/office/drawing/2014/main" id="{A3B47A6B-CB3B-4E8B-8894-47E63E6C9032}"/>
              </a:ext>
            </a:extLst>
          </p:cNvPr>
          <p:cNvSpPr txBox="1"/>
          <p:nvPr/>
        </p:nvSpPr>
        <p:spPr>
          <a:xfrm>
            <a:off x="173994" y="6528014"/>
            <a:ext cx="4666454" cy="215444"/>
          </a:xfrm>
          <a:prstGeom prst="rect">
            <a:avLst/>
          </a:prstGeom>
          <a:noFill/>
        </p:spPr>
        <p:txBody>
          <a:bodyPr wrap="square" rtlCol="0">
            <a:spAutoFit/>
          </a:bodyPr>
          <a:lstStyle/>
          <a:p>
            <a:pPr eaLnBrk="0" hangingPunct="0">
              <a:spcBef>
                <a:spcPts val="1350"/>
              </a:spcBef>
              <a:spcAft>
                <a:spcPts val="450"/>
              </a:spcAft>
              <a:buClr>
                <a:srgbClr val="006666"/>
              </a:buClr>
            </a:pPr>
            <a:r>
              <a:rPr lang="en-US" sz="800" kern="0" dirty="0">
                <a:solidFill>
                  <a:prstClr val="black"/>
                </a:solidFill>
                <a:latin typeface="Arial"/>
              </a:rPr>
              <a:t>**This presentation is for educational purposes only</a:t>
            </a:r>
          </a:p>
        </p:txBody>
      </p:sp>
    </p:spTree>
    <p:extLst>
      <p:ext uri="{BB962C8B-B14F-4D97-AF65-F5344CB8AC3E}">
        <p14:creationId xmlns:p14="http://schemas.microsoft.com/office/powerpoint/2010/main" val="4144399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721E-FAA2-4F33-B736-5E252AA83100}"/>
              </a:ext>
            </a:extLst>
          </p:cNvPr>
          <p:cNvSpPr>
            <a:spLocks noGrp="1"/>
          </p:cNvSpPr>
          <p:nvPr>
            <p:ph type="title"/>
          </p:nvPr>
        </p:nvSpPr>
        <p:spPr/>
        <p:txBody>
          <a:bodyPr/>
          <a:lstStyle/>
          <a:p>
            <a:r>
              <a:rPr lang="en-US" dirty="0"/>
              <a:t>Types of Small Business Loans</a:t>
            </a:r>
          </a:p>
        </p:txBody>
      </p:sp>
      <p:pic>
        <p:nvPicPr>
          <p:cNvPr id="2050" name="Picture 2" descr="Related image">
            <a:extLst>
              <a:ext uri="{FF2B5EF4-FFF2-40B4-BE49-F238E27FC236}">
                <a16:creationId xmlns:a16="http://schemas.microsoft.com/office/drawing/2014/main" id="{95833188-8D4E-42A5-AE15-75BC85D46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925" y="1543900"/>
            <a:ext cx="1964531" cy="12278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usiness lines of credit">
            <a:extLst>
              <a:ext uri="{FF2B5EF4-FFF2-40B4-BE49-F238E27FC236}">
                <a16:creationId xmlns:a16="http://schemas.microsoft.com/office/drawing/2014/main" id="{3A08FE26-E8E0-48DD-A0A0-59CF390D6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924" y="2989311"/>
            <a:ext cx="1964531" cy="12278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ACE264F-5DF9-4133-A847-C54C68BCF83B}"/>
              </a:ext>
            </a:extLst>
          </p:cNvPr>
          <p:cNvSpPr/>
          <p:nvPr/>
        </p:nvSpPr>
        <p:spPr>
          <a:xfrm>
            <a:off x="1775936" y="1532694"/>
            <a:ext cx="5314520" cy="12278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61FF923F-0080-4FA3-AC0A-30A34D43B503}"/>
              </a:ext>
            </a:extLst>
          </p:cNvPr>
          <p:cNvSpPr/>
          <p:nvPr/>
        </p:nvSpPr>
        <p:spPr>
          <a:xfrm>
            <a:off x="1775936" y="2989312"/>
            <a:ext cx="5314520" cy="12278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FBF4854E-5892-415D-9902-DFC612910FA1}"/>
              </a:ext>
            </a:extLst>
          </p:cNvPr>
          <p:cNvSpPr txBox="1"/>
          <p:nvPr/>
        </p:nvSpPr>
        <p:spPr>
          <a:xfrm>
            <a:off x="1775935" y="1939085"/>
            <a:ext cx="3349989" cy="959237"/>
          </a:xfrm>
          <a:prstGeom prst="rect">
            <a:avLst/>
          </a:prstGeom>
          <a:noFill/>
        </p:spPr>
        <p:txBody>
          <a:bodyPr wrap="square" rtlCol="0">
            <a:spAutoFit/>
          </a:bodyPr>
          <a:lstStyle/>
          <a:p>
            <a:pPr eaLnBrk="0" hangingPunct="0">
              <a:spcBef>
                <a:spcPts val="1350"/>
              </a:spcBef>
              <a:spcAft>
                <a:spcPts val="450"/>
              </a:spcAft>
              <a:buClr>
                <a:srgbClr val="006666"/>
              </a:buClr>
            </a:pPr>
            <a:r>
              <a:rPr lang="en-US" sz="1350" b="1" dirty="0">
                <a:solidFill>
                  <a:prstClr val="black"/>
                </a:solidFill>
                <a:latin typeface="Arial"/>
              </a:rPr>
              <a:t>Term loans </a:t>
            </a:r>
            <a:r>
              <a:rPr lang="en-US" sz="1350" dirty="0">
                <a:solidFill>
                  <a:prstClr val="black"/>
                </a:solidFill>
                <a:latin typeface="Arial"/>
              </a:rPr>
              <a:t>– A lump sum with a fixed term and repayment amount. </a:t>
            </a:r>
          </a:p>
          <a:p>
            <a:pPr marL="171450" indent="-171450" eaLnBrk="0" hangingPunct="0">
              <a:spcBef>
                <a:spcPts val="1350"/>
              </a:spcBef>
              <a:spcAft>
                <a:spcPts val="450"/>
              </a:spcAft>
              <a:buClr>
                <a:srgbClr val="006666"/>
              </a:buClr>
              <a:buFont typeface="Wingdings" pitchFamily="2" charset="2"/>
              <a:buChar char="§"/>
            </a:pPr>
            <a:endParaRPr lang="en-US" sz="1350" kern="0" dirty="0" err="1">
              <a:solidFill>
                <a:prstClr val="black"/>
              </a:solidFill>
              <a:latin typeface="Arial"/>
            </a:endParaRPr>
          </a:p>
        </p:txBody>
      </p:sp>
      <p:sp>
        <p:nvSpPr>
          <p:cNvPr id="13" name="TextBox 12">
            <a:extLst>
              <a:ext uri="{FF2B5EF4-FFF2-40B4-BE49-F238E27FC236}">
                <a16:creationId xmlns:a16="http://schemas.microsoft.com/office/drawing/2014/main" id="{8F8391E1-609A-4B9F-B038-DAECE0210797}"/>
              </a:ext>
            </a:extLst>
          </p:cNvPr>
          <p:cNvSpPr txBox="1"/>
          <p:nvPr/>
        </p:nvSpPr>
        <p:spPr>
          <a:xfrm>
            <a:off x="1775935" y="3345601"/>
            <a:ext cx="3349989" cy="715581"/>
          </a:xfrm>
          <a:prstGeom prst="rect">
            <a:avLst/>
          </a:prstGeom>
          <a:noFill/>
        </p:spPr>
        <p:txBody>
          <a:bodyPr wrap="square" rtlCol="0">
            <a:spAutoFit/>
          </a:bodyPr>
          <a:lstStyle/>
          <a:p>
            <a:pPr eaLnBrk="0" hangingPunct="0">
              <a:spcBef>
                <a:spcPts val="1350"/>
              </a:spcBef>
              <a:spcAft>
                <a:spcPts val="450"/>
              </a:spcAft>
              <a:buClr>
                <a:srgbClr val="006666"/>
              </a:buClr>
            </a:pPr>
            <a:r>
              <a:rPr lang="en-US" sz="1350" b="1" dirty="0">
                <a:latin typeface="Arial"/>
              </a:rPr>
              <a:t>Business lines of credit </a:t>
            </a:r>
            <a:r>
              <a:rPr lang="en-US" sz="1350" dirty="0">
                <a:solidFill>
                  <a:prstClr val="black"/>
                </a:solidFill>
                <a:latin typeface="Arial"/>
              </a:rPr>
              <a:t>– </a:t>
            </a:r>
            <a:r>
              <a:rPr lang="en-US" sz="1350" dirty="0">
                <a:latin typeface="Arial"/>
              </a:rPr>
              <a:t>Revolving line of credit with a maximum limit you can borrow.</a:t>
            </a:r>
            <a:endParaRPr lang="en-US" sz="1350" kern="0" dirty="0">
              <a:solidFill>
                <a:prstClr val="black"/>
              </a:solidFill>
              <a:latin typeface="Arial"/>
            </a:endParaRPr>
          </a:p>
        </p:txBody>
      </p:sp>
      <p:sp>
        <p:nvSpPr>
          <p:cNvPr id="9" name="TextBox 8">
            <a:extLst>
              <a:ext uri="{FF2B5EF4-FFF2-40B4-BE49-F238E27FC236}">
                <a16:creationId xmlns:a16="http://schemas.microsoft.com/office/drawing/2014/main" id="{31213187-855E-4A3D-BD30-DD06CFB94CCD}"/>
              </a:ext>
            </a:extLst>
          </p:cNvPr>
          <p:cNvSpPr txBox="1"/>
          <p:nvPr/>
        </p:nvSpPr>
        <p:spPr>
          <a:xfrm>
            <a:off x="1775935" y="4704447"/>
            <a:ext cx="3349988" cy="1166986"/>
          </a:xfrm>
          <a:prstGeom prst="rect">
            <a:avLst/>
          </a:prstGeom>
          <a:noFill/>
        </p:spPr>
        <p:txBody>
          <a:bodyPr wrap="square" rtlCol="0">
            <a:spAutoFit/>
          </a:bodyPr>
          <a:lstStyle/>
          <a:p>
            <a:pPr>
              <a:spcBef>
                <a:spcPts val="450"/>
              </a:spcBef>
              <a:spcAft>
                <a:spcPts val="450"/>
              </a:spcAft>
              <a:buClr>
                <a:schemeClr val="bg2"/>
              </a:buClr>
              <a:buSzPct val="100000"/>
            </a:pPr>
            <a:r>
              <a:rPr lang="en-US" sz="1350" b="1" dirty="0">
                <a:solidFill>
                  <a:prstClr val="black"/>
                </a:solidFill>
                <a:latin typeface="Arial"/>
              </a:rPr>
              <a:t>Equipment loans </a:t>
            </a:r>
            <a:r>
              <a:rPr lang="en-US" sz="1350" dirty="0">
                <a:solidFill>
                  <a:prstClr val="black"/>
                </a:solidFill>
                <a:latin typeface="Arial"/>
              </a:rPr>
              <a:t>– Fixed loan used to purchase and usually the equipment serves as collateral for the loan. </a:t>
            </a:r>
          </a:p>
          <a:p>
            <a:pPr marL="171450" indent="-171450" eaLnBrk="0" hangingPunct="0">
              <a:spcBef>
                <a:spcPts val="1350"/>
              </a:spcBef>
              <a:spcAft>
                <a:spcPts val="450"/>
              </a:spcAft>
              <a:buClr>
                <a:schemeClr val="bg2"/>
              </a:buClr>
              <a:buFont typeface="Wingdings" pitchFamily="2" charset="2"/>
              <a:buChar char="§"/>
            </a:pPr>
            <a:endParaRPr lang="en-US" sz="1350" kern="0" dirty="0" err="1">
              <a:solidFill>
                <a:prstClr val="black"/>
              </a:solidFill>
              <a:latin typeface="Arial"/>
            </a:endParaRPr>
          </a:p>
        </p:txBody>
      </p:sp>
      <p:pic>
        <p:nvPicPr>
          <p:cNvPr id="2056" name="Picture 8" descr="Image result for equipment loan">
            <a:extLst>
              <a:ext uri="{FF2B5EF4-FFF2-40B4-BE49-F238E27FC236}">
                <a16:creationId xmlns:a16="http://schemas.microsoft.com/office/drawing/2014/main" id="{923FD8E6-F561-4E25-A204-0B54D43EF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5924" y="4445927"/>
            <a:ext cx="1964531" cy="1227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00E3C11-C8D0-4D20-AC1A-7163753638D4}"/>
              </a:ext>
            </a:extLst>
          </p:cNvPr>
          <p:cNvSpPr/>
          <p:nvPr/>
        </p:nvSpPr>
        <p:spPr>
          <a:xfrm>
            <a:off x="1775934" y="4445929"/>
            <a:ext cx="5314520" cy="12278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3358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8E8B-B63C-4BF3-ABEC-9E69AD98CB01}"/>
              </a:ext>
            </a:extLst>
          </p:cNvPr>
          <p:cNvSpPr>
            <a:spLocks noGrp="1"/>
          </p:cNvSpPr>
          <p:nvPr>
            <p:ph type="title"/>
          </p:nvPr>
        </p:nvSpPr>
        <p:spPr/>
        <p:txBody>
          <a:bodyPr/>
          <a:lstStyle/>
          <a:p>
            <a:r>
              <a:rPr lang="en-US" dirty="0"/>
              <a:t>SBA- Small Business Administration</a:t>
            </a:r>
          </a:p>
        </p:txBody>
      </p:sp>
      <p:sp>
        <p:nvSpPr>
          <p:cNvPr id="5" name="Rectangle 4">
            <a:extLst>
              <a:ext uri="{FF2B5EF4-FFF2-40B4-BE49-F238E27FC236}">
                <a16:creationId xmlns:a16="http://schemas.microsoft.com/office/drawing/2014/main" id="{5706F402-F8BF-48DB-A73B-19CDF1F00759}"/>
              </a:ext>
            </a:extLst>
          </p:cNvPr>
          <p:cNvSpPr/>
          <p:nvPr/>
        </p:nvSpPr>
        <p:spPr>
          <a:xfrm>
            <a:off x="1287299" y="2684274"/>
            <a:ext cx="6569402" cy="1179810"/>
          </a:xfrm>
          <a:prstGeom prst="rect">
            <a:avLst/>
          </a:prstGeom>
        </p:spPr>
        <p:txBody>
          <a:bodyPr wrap="square">
            <a:spAutoFit/>
          </a:bodyPr>
          <a:lstStyle/>
          <a:p>
            <a:pPr marL="214313" indent="-214313">
              <a:spcBef>
                <a:spcPts val="450"/>
              </a:spcBef>
              <a:spcAft>
                <a:spcPts val="450"/>
              </a:spcAft>
              <a:buClr>
                <a:srgbClr val="7AB800"/>
              </a:buClr>
              <a:buSzPct val="100000"/>
              <a:buFont typeface="Wingdings" panose="05000000000000000000" pitchFamily="2" charset="2"/>
              <a:buChar char="ü"/>
            </a:pPr>
            <a:endParaRPr lang="en-US" sz="1350" dirty="0">
              <a:latin typeface="+mn-lt"/>
            </a:endParaRPr>
          </a:p>
          <a:p>
            <a:pPr marL="214313"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These SBA-backed loans were created by the SBA to help small businesses and startups, and are executed by commercial lenders who are approved by the SBA. </a:t>
            </a:r>
          </a:p>
          <a:p>
            <a:pPr marL="214313" indent="-214313">
              <a:spcBef>
                <a:spcPts val="450"/>
              </a:spcBef>
              <a:spcAft>
                <a:spcPts val="450"/>
              </a:spcAft>
              <a:buClr>
                <a:srgbClr val="7AB800"/>
              </a:buClr>
              <a:buSzPct val="100000"/>
              <a:buFont typeface="Wingdings" panose="05000000000000000000" pitchFamily="2" charset="2"/>
              <a:buChar char="ü"/>
            </a:pPr>
            <a:endParaRPr lang="en-US" sz="1350" dirty="0">
              <a:latin typeface="+mn-lt"/>
            </a:endParaRPr>
          </a:p>
        </p:txBody>
      </p:sp>
      <p:pic>
        <p:nvPicPr>
          <p:cNvPr id="1026" name="Picture 2" descr="Image result for sba loan">
            <a:extLst>
              <a:ext uri="{FF2B5EF4-FFF2-40B4-BE49-F238E27FC236}">
                <a16:creationId xmlns:a16="http://schemas.microsoft.com/office/drawing/2014/main" id="{0A5CE1AC-971F-49CF-BE04-2FFF2A7383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20" y="3608188"/>
            <a:ext cx="4464558" cy="1799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C1FC65-B49B-4A4E-AD6D-2C56564121F9}"/>
              </a:ext>
            </a:extLst>
          </p:cNvPr>
          <p:cNvSpPr txBox="1"/>
          <p:nvPr/>
        </p:nvSpPr>
        <p:spPr>
          <a:xfrm>
            <a:off x="1039443" y="5453944"/>
            <a:ext cx="2867873"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kern="0" dirty="0">
                <a:solidFill>
                  <a:prstClr val="black"/>
                </a:solidFill>
                <a:latin typeface="+mn-lt"/>
              </a:rPr>
              <a:t>Source: </a:t>
            </a:r>
            <a:r>
              <a:rPr lang="en-US" sz="600" dirty="0">
                <a:latin typeface="+mn-lt"/>
                <a:hlinkClick r:id="rId4"/>
              </a:rPr>
              <a:t>https://www.sba.gov/funding-programs/loans</a:t>
            </a:r>
            <a:endParaRPr lang="en-US" sz="600" kern="0" dirty="0">
              <a:solidFill>
                <a:prstClr val="black"/>
              </a:solidFill>
              <a:latin typeface="+mn-lt"/>
            </a:endParaRPr>
          </a:p>
        </p:txBody>
      </p:sp>
      <p:sp>
        <p:nvSpPr>
          <p:cNvPr id="7" name="Rectangle 6">
            <a:extLst>
              <a:ext uri="{FF2B5EF4-FFF2-40B4-BE49-F238E27FC236}">
                <a16:creationId xmlns:a16="http://schemas.microsoft.com/office/drawing/2014/main" id="{C8BC28A6-E05E-48D2-ABE1-5DB6A753DCBC}"/>
              </a:ext>
            </a:extLst>
          </p:cNvPr>
          <p:cNvSpPr/>
          <p:nvPr/>
        </p:nvSpPr>
        <p:spPr>
          <a:xfrm>
            <a:off x="0" y="1678063"/>
            <a:ext cx="9144000" cy="1028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50"/>
              </a:spcBef>
              <a:spcAft>
                <a:spcPts val="450"/>
              </a:spcAft>
              <a:buClr>
                <a:srgbClr val="7AB800"/>
              </a:buClr>
              <a:buSzPct val="100000"/>
            </a:pPr>
            <a:r>
              <a:rPr lang="en-US" sz="1350" dirty="0"/>
              <a:t>Is a government agency that offers support and resources to small businesses and offers guarantees for loans. </a:t>
            </a:r>
          </a:p>
        </p:txBody>
      </p:sp>
    </p:spTree>
    <p:extLst>
      <p:ext uri="{BB962C8B-B14F-4D97-AF65-F5344CB8AC3E}">
        <p14:creationId xmlns:p14="http://schemas.microsoft.com/office/powerpoint/2010/main" val="2161483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8E8B-B63C-4BF3-ABEC-9E69AD98CB01}"/>
              </a:ext>
            </a:extLst>
          </p:cNvPr>
          <p:cNvSpPr>
            <a:spLocks noGrp="1"/>
          </p:cNvSpPr>
          <p:nvPr>
            <p:ph type="title"/>
          </p:nvPr>
        </p:nvSpPr>
        <p:spPr>
          <a:xfrm>
            <a:off x="1338598" y="1136996"/>
            <a:ext cx="6629400" cy="469223"/>
          </a:xfrm>
        </p:spPr>
        <p:txBody>
          <a:bodyPr/>
          <a:lstStyle/>
          <a:p>
            <a:r>
              <a:rPr lang="en-US" dirty="0"/>
              <a:t>Documentation for the loan</a:t>
            </a:r>
          </a:p>
        </p:txBody>
      </p:sp>
      <p:graphicFrame>
        <p:nvGraphicFramePr>
          <p:cNvPr id="3" name="Diagram 2">
            <a:extLst>
              <a:ext uri="{FF2B5EF4-FFF2-40B4-BE49-F238E27FC236}">
                <a16:creationId xmlns:a16="http://schemas.microsoft.com/office/drawing/2014/main" id="{D4FEA7EF-BA71-4CBF-8E67-69F5E00DDFC2}"/>
              </a:ext>
            </a:extLst>
          </p:cNvPr>
          <p:cNvGraphicFramePr/>
          <p:nvPr/>
        </p:nvGraphicFramePr>
        <p:xfrm>
          <a:off x="1287299" y="1741932"/>
          <a:ext cx="6569402" cy="3545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2382F76E-4904-450B-9413-1E0937245EC3}"/>
              </a:ext>
            </a:extLst>
          </p:cNvPr>
          <p:cNvPicPr>
            <a:picLocks noChangeAspect="1"/>
          </p:cNvPicPr>
          <p:nvPr/>
        </p:nvPicPr>
        <p:blipFill>
          <a:blip r:embed="rId8"/>
          <a:stretch>
            <a:fillRect/>
          </a:stretch>
        </p:blipFill>
        <p:spPr>
          <a:xfrm>
            <a:off x="1300735" y="2311147"/>
            <a:ext cx="651510" cy="1056131"/>
          </a:xfrm>
          <a:prstGeom prst="rect">
            <a:avLst/>
          </a:prstGeom>
        </p:spPr>
      </p:pic>
      <p:pic>
        <p:nvPicPr>
          <p:cNvPr id="10" name="Picture 9">
            <a:extLst>
              <a:ext uri="{FF2B5EF4-FFF2-40B4-BE49-F238E27FC236}">
                <a16:creationId xmlns:a16="http://schemas.microsoft.com/office/drawing/2014/main" id="{B40645E6-FCF6-47FF-BD94-4A1C03359A1F}"/>
              </a:ext>
            </a:extLst>
          </p:cNvPr>
          <p:cNvPicPr>
            <a:picLocks noChangeAspect="1"/>
          </p:cNvPicPr>
          <p:nvPr/>
        </p:nvPicPr>
        <p:blipFill>
          <a:blip r:embed="rId9"/>
          <a:stretch>
            <a:fillRect/>
          </a:stretch>
        </p:blipFill>
        <p:spPr>
          <a:xfrm>
            <a:off x="1300735" y="3586734"/>
            <a:ext cx="651510" cy="973836"/>
          </a:xfrm>
          <a:prstGeom prst="rect">
            <a:avLst/>
          </a:prstGeom>
        </p:spPr>
      </p:pic>
      <p:pic>
        <p:nvPicPr>
          <p:cNvPr id="11" name="Picture 10">
            <a:extLst>
              <a:ext uri="{FF2B5EF4-FFF2-40B4-BE49-F238E27FC236}">
                <a16:creationId xmlns:a16="http://schemas.microsoft.com/office/drawing/2014/main" id="{C0B43229-5557-4C3B-A308-A369B7EE377E}"/>
              </a:ext>
            </a:extLst>
          </p:cNvPr>
          <p:cNvPicPr>
            <a:picLocks noChangeAspect="1"/>
          </p:cNvPicPr>
          <p:nvPr/>
        </p:nvPicPr>
        <p:blipFill>
          <a:blip r:embed="rId10"/>
          <a:stretch>
            <a:fillRect/>
          </a:stretch>
        </p:blipFill>
        <p:spPr>
          <a:xfrm>
            <a:off x="4667457" y="3586736"/>
            <a:ext cx="664946" cy="973835"/>
          </a:xfrm>
          <a:prstGeom prst="rect">
            <a:avLst/>
          </a:prstGeom>
        </p:spPr>
      </p:pic>
      <p:pic>
        <p:nvPicPr>
          <p:cNvPr id="12" name="Picture 11">
            <a:extLst>
              <a:ext uri="{FF2B5EF4-FFF2-40B4-BE49-F238E27FC236}">
                <a16:creationId xmlns:a16="http://schemas.microsoft.com/office/drawing/2014/main" id="{5B675768-D759-4993-A37C-E5CB1CDFB97C}"/>
              </a:ext>
            </a:extLst>
          </p:cNvPr>
          <p:cNvPicPr>
            <a:picLocks noChangeAspect="1"/>
          </p:cNvPicPr>
          <p:nvPr/>
        </p:nvPicPr>
        <p:blipFill>
          <a:blip r:embed="rId11"/>
          <a:stretch>
            <a:fillRect/>
          </a:stretch>
        </p:blipFill>
        <p:spPr>
          <a:xfrm>
            <a:off x="4667457" y="2379727"/>
            <a:ext cx="664946" cy="987551"/>
          </a:xfrm>
          <a:prstGeom prst="rect">
            <a:avLst/>
          </a:prstGeom>
        </p:spPr>
      </p:pic>
    </p:spTree>
    <p:extLst>
      <p:ext uri="{BB962C8B-B14F-4D97-AF65-F5344CB8AC3E}">
        <p14:creationId xmlns:p14="http://schemas.microsoft.com/office/powerpoint/2010/main" val="4017163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8E8B-B63C-4BF3-ABEC-9E69AD98CB01}"/>
              </a:ext>
            </a:extLst>
          </p:cNvPr>
          <p:cNvSpPr>
            <a:spLocks noGrp="1"/>
          </p:cNvSpPr>
          <p:nvPr>
            <p:ph type="title"/>
          </p:nvPr>
        </p:nvSpPr>
        <p:spPr/>
        <p:txBody>
          <a:bodyPr/>
          <a:lstStyle/>
          <a:p>
            <a:r>
              <a:rPr lang="en-US" dirty="0"/>
              <a:t>Legal Documents</a:t>
            </a:r>
          </a:p>
        </p:txBody>
      </p:sp>
      <p:sp>
        <p:nvSpPr>
          <p:cNvPr id="5" name="Rectangle 4">
            <a:extLst>
              <a:ext uri="{FF2B5EF4-FFF2-40B4-BE49-F238E27FC236}">
                <a16:creationId xmlns:a16="http://schemas.microsoft.com/office/drawing/2014/main" id="{5706F402-F8BF-48DB-A73B-19CDF1F00759}"/>
              </a:ext>
            </a:extLst>
          </p:cNvPr>
          <p:cNvSpPr/>
          <p:nvPr/>
        </p:nvSpPr>
        <p:spPr>
          <a:xfrm>
            <a:off x="1338598" y="2856282"/>
            <a:ext cx="6569402" cy="2395528"/>
          </a:xfrm>
          <a:prstGeom prst="rect">
            <a:avLst/>
          </a:prstGeom>
        </p:spPr>
        <p:txBody>
          <a:bodyPr wrap="square">
            <a:spAutoFit/>
          </a:bodyPr>
          <a:lstStyle/>
          <a:p>
            <a:pPr>
              <a:spcBef>
                <a:spcPts val="450"/>
              </a:spcBef>
              <a:spcAft>
                <a:spcPts val="450"/>
              </a:spcAft>
              <a:buClr>
                <a:srgbClr val="7AB800"/>
              </a:buClr>
              <a:buSzPct val="100000"/>
            </a:pPr>
            <a:r>
              <a:rPr lang="en-US" sz="1350" dirty="0">
                <a:latin typeface="+mn-lt"/>
              </a:rPr>
              <a:t>Make sure you have the following items ready, if applicable:</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Business licenses and registrations</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Business lease (either a copy of your current business lease or proposed lease from landlord)</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Business formation document (articles of incorporation or LLC filing)</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Copies of contracts you have with any third parties (subsidiaries and affiliates)</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Franchise agreements </a:t>
            </a:r>
          </a:p>
        </p:txBody>
      </p:sp>
      <p:sp>
        <p:nvSpPr>
          <p:cNvPr id="4" name="Rectangle 3">
            <a:extLst>
              <a:ext uri="{FF2B5EF4-FFF2-40B4-BE49-F238E27FC236}">
                <a16:creationId xmlns:a16="http://schemas.microsoft.com/office/drawing/2014/main" id="{E0727FFF-2B42-49F5-BD4B-E7EDC9B4C25C}"/>
              </a:ext>
            </a:extLst>
          </p:cNvPr>
          <p:cNvSpPr/>
          <p:nvPr/>
        </p:nvSpPr>
        <p:spPr>
          <a:xfrm>
            <a:off x="0" y="1716899"/>
            <a:ext cx="9144000" cy="1028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50"/>
              </a:spcBef>
              <a:spcAft>
                <a:spcPts val="450"/>
              </a:spcAft>
              <a:buClr>
                <a:srgbClr val="7AB800"/>
              </a:buClr>
              <a:buSzPct val="100000"/>
            </a:pPr>
            <a:r>
              <a:rPr lang="en-US" sz="1350" dirty="0"/>
              <a:t>Depending on your loan’s specific requirements, your lender may require you to submit one or more legal documents. </a:t>
            </a:r>
          </a:p>
        </p:txBody>
      </p:sp>
    </p:spTree>
    <p:extLst>
      <p:ext uri="{BB962C8B-B14F-4D97-AF65-F5344CB8AC3E}">
        <p14:creationId xmlns:p14="http://schemas.microsoft.com/office/powerpoint/2010/main" val="283187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1714-DAFC-440A-A5A1-B164591D587E}"/>
              </a:ext>
            </a:extLst>
          </p:cNvPr>
          <p:cNvSpPr>
            <a:spLocks noGrp="1"/>
          </p:cNvSpPr>
          <p:nvPr>
            <p:ph type="title"/>
          </p:nvPr>
        </p:nvSpPr>
        <p:spPr/>
        <p:txBody>
          <a:bodyPr/>
          <a:lstStyle/>
          <a:p>
            <a:r>
              <a:rPr lang="en-US" dirty="0"/>
              <a:t>Overview</a:t>
            </a:r>
          </a:p>
        </p:txBody>
      </p:sp>
      <p:sp>
        <p:nvSpPr>
          <p:cNvPr id="5" name="Rectangle 4">
            <a:extLst>
              <a:ext uri="{FF2B5EF4-FFF2-40B4-BE49-F238E27FC236}">
                <a16:creationId xmlns:a16="http://schemas.microsoft.com/office/drawing/2014/main" id="{4007A61A-9026-4148-8835-9FF3E5CC56A6}"/>
              </a:ext>
            </a:extLst>
          </p:cNvPr>
          <p:cNvSpPr/>
          <p:nvPr/>
        </p:nvSpPr>
        <p:spPr>
          <a:xfrm>
            <a:off x="1647283" y="1618067"/>
            <a:ext cx="5897879"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pc="225" dirty="0"/>
              <a:t>CREDIT SCORE</a:t>
            </a:r>
          </a:p>
        </p:txBody>
      </p:sp>
      <p:sp>
        <p:nvSpPr>
          <p:cNvPr id="8" name="Rectangle 7">
            <a:extLst>
              <a:ext uri="{FF2B5EF4-FFF2-40B4-BE49-F238E27FC236}">
                <a16:creationId xmlns:a16="http://schemas.microsoft.com/office/drawing/2014/main" id="{4A6389E2-8B12-45E4-B1AF-9E79C32C8A5A}"/>
              </a:ext>
            </a:extLst>
          </p:cNvPr>
          <p:cNvSpPr/>
          <p:nvPr/>
        </p:nvSpPr>
        <p:spPr>
          <a:xfrm>
            <a:off x="1647281" y="2454536"/>
            <a:ext cx="5897880" cy="685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pc="225" dirty="0"/>
              <a:t>WHAT MAKES UP YOUR CREDIT SCORE</a:t>
            </a:r>
          </a:p>
        </p:txBody>
      </p:sp>
      <p:sp>
        <p:nvSpPr>
          <p:cNvPr id="11" name="Rectangle 10">
            <a:extLst>
              <a:ext uri="{FF2B5EF4-FFF2-40B4-BE49-F238E27FC236}">
                <a16:creationId xmlns:a16="http://schemas.microsoft.com/office/drawing/2014/main" id="{1E8CCE9E-12C1-44C8-9B2B-671264BA0CDD}"/>
              </a:ext>
            </a:extLst>
          </p:cNvPr>
          <p:cNvSpPr/>
          <p:nvPr/>
        </p:nvSpPr>
        <p:spPr>
          <a:xfrm>
            <a:off x="1647283" y="4969026"/>
            <a:ext cx="5897879"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pc="225" dirty="0"/>
              <a:t>REVIEW</a:t>
            </a:r>
          </a:p>
        </p:txBody>
      </p:sp>
      <p:sp>
        <p:nvSpPr>
          <p:cNvPr id="14" name="Rectangle 13">
            <a:extLst>
              <a:ext uri="{FF2B5EF4-FFF2-40B4-BE49-F238E27FC236}">
                <a16:creationId xmlns:a16="http://schemas.microsoft.com/office/drawing/2014/main" id="{42F16663-7FF0-499D-AA06-4509312C5BD4}"/>
              </a:ext>
            </a:extLst>
          </p:cNvPr>
          <p:cNvSpPr/>
          <p:nvPr/>
        </p:nvSpPr>
        <p:spPr>
          <a:xfrm>
            <a:off x="1647283" y="3310350"/>
            <a:ext cx="5897879" cy="685800"/>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pc="225" dirty="0"/>
              <a:t>CREDIT SCORE FACTORS</a:t>
            </a:r>
          </a:p>
        </p:txBody>
      </p:sp>
      <p:sp>
        <p:nvSpPr>
          <p:cNvPr id="17" name="Rectangle 16">
            <a:extLst>
              <a:ext uri="{FF2B5EF4-FFF2-40B4-BE49-F238E27FC236}">
                <a16:creationId xmlns:a16="http://schemas.microsoft.com/office/drawing/2014/main" id="{A91241C5-E1C5-4079-B117-CE7B7BDF2F1C}"/>
              </a:ext>
            </a:extLst>
          </p:cNvPr>
          <p:cNvSpPr/>
          <p:nvPr/>
        </p:nvSpPr>
        <p:spPr>
          <a:xfrm>
            <a:off x="1647283" y="4139852"/>
            <a:ext cx="5897879"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pc="225" dirty="0"/>
              <a:t>HOW TO IMPROVE YOUR CREDIT SCORE</a:t>
            </a:r>
          </a:p>
        </p:txBody>
      </p:sp>
    </p:spTree>
    <p:extLst>
      <p:ext uri="{BB962C8B-B14F-4D97-AF65-F5344CB8AC3E}">
        <p14:creationId xmlns:p14="http://schemas.microsoft.com/office/powerpoint/2010/main" val="135198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8E8B-B63C-4BF3-ABEC-9E69AD98CB01}"/>
              </a:ext>
            </a:extLst>
          </p:cNvPr>
          <p:cNvSpPr>
            <a:spLocks noGrp="1"/>
          </p:cNvSpPr>
          <p:nvPr>
            <p:ph type="title"/>
          </p:nvPr>
        </p:nvSpPr>
        <p:spPr/>
        <p:txBody>
          <a:bodyPr/>
          <a:lstStyle/>
          <a:p>
            <a:r>
              <a:rPr lang="en-US" dirty="0"/>
              <a:t>What is a Credit Score?</a:t>
            </a:r>
          </a:p>
        </p:txBody>
      </p:sp>
      <p:sp>
        <p:nvSpPr>
          <p:cNvPr id="5" name="Rectangle 4">
            <a:extLst>
              <a:ext uri="{FF2B5EF4-FFF2-40B4-BE49-F238E27FC236}">
                <a16:creationId xmlns:a16="http://schemas.microsoft.com/office/drawing/2014/main" id="{5706F402-F8BF-48DB-A73B-19CDF1F00759}"/>
              </a:ext>
            </a:extLst>
          </p:cNvPr>
          <p:cNvSpPr/>
          <p:nvPr/>
        </p:nvSpPr>
        <p:spPr>
          <a:xfrm>
            <a:off x="1287295" y="2460190"/>
            <a:ext cx="6569402" cy="3332964"/>
          </a:xfrm>
          <a:prstGeom prst="rect">
            <a:avLst/>
          </a:prstGeom>
        </p:spPr>
        <p:txBody>
          <a:bodyPr wrap="square">
            <a:spAutoFit/>
          </a:bodyPr>
          <a:lstStyle/>
          <a:p>
            <a:pPr marL="214313" indent="-214313">
              <a:spcBef>
                <a:spcPts val="450"/>
              </a:spcBef>
              <a:spcAft>
                <a:spcPts val="450"/>
              </a:spcAft>
              <a:buClr>
                <a:srgbClr val="7AB800"/>
              </a:buClr>
              <a:buSzPct val="100000"/>
              <a:buFont typeface="Arial" panose="020B0604020202020204" pitchFamily="34" charset="0"/>
              <a:buChar char="•"/>
            </a:pPr>
            <a:endParaRPr lang="en-US" sz="375" dirty="0">
              <a:latin typeface="+mn-lt"/>
            </a:endParaRPr>
          </a:p>
          <a:p>
            <a:pPr marL="214313"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Credit scores influence the credit that's available and the terms (interest rate, etc.) that lenders may offer. It is a vital part of credit health.</a:t>
            </a:r>
          </a:p>
          <a:p>
            <a:pPr marL="214313"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When you apply for credit - whether for a credit card, an auto loan, or a business loan - lenders want to know what risk they'd take by loaning money. </a:t>
            </a:r>
          </a:p>
          <a:p>
            <a:pPr marL="214313"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A credit score helps lenders evaluate a credit report by summarizing the credit risk at that point in time.</a:t>
            </a:r>
          </a:p>
          <a:p>
            <a:pPr marL="214313"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It is important to understand that not every credit score offered for sale online is a FICO® Score</a:t>
            </a:r>
            <a:r>
              <a:rPr lang="en-US" sz="1350" dirty="0"/>
              <a:t>.</a:t>
            </a:r>
          </a:p>
          <a:p>
            <a:pPr marL="214313" indent="-214313">
              <a:spcBef>
                <a:spcPts val="450"/>
              </a:spcBef>
              <a:spcAft>
                <a:spcPts val="450"/>
              </a:spcAft>
              <a:buClr>
                <a:srgbClr val="7AB800"/>
              </a:buClr>
              <a:buSzPct val="100000"/>
              <a:buFont typeface="Wingdings" panose="05000000000000000000" pitchFamily="2" charset="2"/>
              <a:buChar char="ü"/>
            </a:pPr>
            <a:endParaRPr lang="en-US" sz="1350" dirty="0"/>
          </a:p>
          <a:p>
            <a:pPr marL="214313" indent="-214313">
              <a:spcBef>
                <a:spcPts val="450"/>
              </a:spcBef>
              <a:spcAft>
                <a:spcPts val="450"/>
              </a:spcAft>
              <a:buClr>
                <a:srgbClr val="7AB800"/>
              </a:buClr>
              <a:buSzPct val="100000"/>
              <a:buFont typeface="Wingdings" panose="05000000000000000000" pitchFamily="2" charset="2"/>
              <a:buChar char="ü"/>
            </a:pPr>
            <a:endParaRPr lang="en-US" sz="1350" dirty="0">
              <a:latin typeface="+mn-lt"/>
            </a:endParaRPr>
          </a:p>
          <a:p>
            <a:pPr lvl="1">
              <a:spcBef>
                <a:spcPts val="450"/>
              </a:spcBef>
              <a:spcAft>
                <a:spcPts val="450"/>
              </a:spcAft>
              <a:buClr>
                <a:srgbClr val="7AB800"/>
              </a:buClr>
              <a:buSzPct val="100000"/>
            </a:pPr>
            <a:endParaRPr lang="en-US" sz="1350" dirty="0">
              <a:latin typeface="+mn-lt"/>
            </a:endParaRPr>
          </a:p>
        </p:txBody>
      </p:sp>
      <p:sp>
        <p:nvSpPr>
          <p:cNvPr id="4" name="Rectangle 3">
            <a:extLst>
              <a:ext uri="{FF2B5EF4-FFF2-40B4-BE49-F238E27FC236}">
                <a16:creationId xmlns:a16="http://schemas.microsoft.com/office/drawing/2014/main" id="{CCC37959-640D-4962-B434-3470E9761A63}"/>
              </a:ext>
            </a:extLst>
          </p:cNvPr>
          <p:cNvSpPr/>
          <p:nvPr/>
        </p:nvSpPr>
        <p:spPr>
          <a:xfrm>
            <a:off x="0" y="1703960"/>
            <a:ext cx="9144000" cy="7562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50"/>
              </a:spcBef>
              <a:spcAft>
                <a:spcPts val="450"/>
              </a:spcAft>
              <a:buClr>
                <a:srgbClr val="7AB800"/>
              </a:buClr>
              <a:buSzPct val="100000"/>
            </a:pPr>
            <a:r>
              <a:rPr lang="en-US" sz="1350" dirty="0"/>
              <a:t>A credit score is a statistical number that evaluates a consumer's creditworthiness and is based on credit history.</a:t>
            </a:r>
          </a:p>
        </p:txBody>
      </p:sp>
      <p:pic>
        <p:nvPicPr>
          <p:cNvPr id="7" name="Picture 6">
            <a:extLst>
              <a:ext uri="{FF2B5EF4-FFF2-40B4-BE49-F238E27FC236}">
                <a16:creationId xmlns:a16="http://schemas.microsoft.com/office/drawing/2014/main" id="{DE0F866C-15EB-4A0C-BA17-DEBD8A0CC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8174" y="4529137"/>
            <a:ext cx="2547644" cy="1203410"/>
          </a:xfrm>
          <a:prstGeom prst="rect">
            <a:avLst/>
          </a:prstGeom>
        </p:spPr>
      </p:pic>
      <p:sp>
        <p:nvSpPr>
          <p:cNvPr id="8" name="TextBox 7">
            <a:extLst>
              <a:ext uri="{FF2B5EF4-FFF2-40B4-BE49-F238E27FC236}">
                <a16:creationId xmlns:a16="http://schemas.microsoft.com/office/drawing/2014/main" id="{57F76412-FC99-43F2-832C-25D4E1CBCB8D}"/>
              </a:ext>
            </a:extLst>
          </p:cNvPr>
          <p:cNvSpPr txBox="1"/>
          <p:nvPr/>
        </p:nvSpPr>
        <p:spPr>
          <a:xfrm>
            <a:off x="1476963" y="5640214"/>
            <a:ext cx="5527549"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dirty="0">
                <a:latin typeface="+mn-lt"/>
              </a:rPr>
              <a:t>Source: </a:t>
            </a:r>
            <a:r>
              <a:rPr lang="en-US" sz="600" dirty="0">
                <a:latin typeface="+mn-lt"/>
                <a:hlinkClick r:id="rId4"/>
              </a:rPr>
              <a:t>https://www.myfico.com/credit-education/whats-in-your-credit-score</a:t>
            </a:r>
            <a:endParaRPr lang="en-US" sz="600" kern="0" dirty="0">
              <a:solidFill>
                <a:prstClr val="black"/>
              </a:solidFill>
              <a:latin typeface="+mn-lt"/>
            </a:endParaRPr>
          </a:p>
        </p:txBody>
      </p:sp>
    </p:spTree>
    <p:extLst>
      <p:ext uri="{BB962C8B-B14F-4D97-AF65-F5344CB8AC3E}">
        <p14:creationId xmlns:p14="http://schemas.microsoft.com/office/powerpoint/2010/main" val="2976197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8E8B-B63C-4BF3-ABEC-9E69AD98CB01}"/>
              </a:ext>
            </a:extLst>
          </p:cNvPr>
          <p:cNvSpPr>
            <a:spLocks noGrp="1"/>
          </p:cNvSpPr>
          <p:nvPr>
            <p:ph type="title"/>
          </p:nvPr>
        </p:nvSpPr>
        <p:spPr/>
        <p:txBody>
          <a:bodyPr/>
          <a:lstStyle/>
          <a:p>
            <a:r>
              <a:rPr lang="en-US" dirty="0"/>
              <a:t>What is a FICO</a:t>
            </a:r>
            <a:r>
              <a:rPr lang="en-US" baseline="30000" dirty="0">
                <a:latin typeface="Roboto"/>
              </a:rPr>
              <a:t>®</a:t>
            </a:r>
            <a:r>
              <a:rPr lang="en-US" baseline="30000" dirty="0">
                <a:solidFill>
                  <a:srgbClr val="00B050"/>
                </a:solidFill>
                <a:latin typeface="Roboto"/>
              </a:rPr>
              <a:t> </a:t>
            </a:r>
            <a:r>
              <a:rPr lang="en-US" dirty="0"/>
              <a:t>Score?</a:t>
            </a:r>
          </a:p>
        </p:txBody>
      </p:sp>
      <p:sp>
        <p:nvSpPr>
          <p:cNvPr id="5" name="Rectangle 4">
            <a:extLst>
              <a:ext uri="{FF2B5EF4-FFF2-40B4-BE49-F238E27FC236}">
                <a16:creationId xmlns:a16="http://schemas.microsoft.com/office/drawing/2014/main" id="{5706F402-F8BF-48DB-A73B-19CDF1F00759}"/>
              </a:ext>
            </a:extLst>
          </p:cNvPr>
          <p:cNvSpPr/>
          <p:nvPr/>
        </p:nvSpPr>
        <p:spPr>
          <a:xfrm>
            <a:off x="1287295" y="2460190"/>
            <a:ext cx="6569402" cy="2581476"/>
          </a:xfrm>
          <a:prstGeom prst="rect">
            <a:avLst/>
          </a:prstGeom>
        </p:spPr>
        <p:txBody>
          <a:bodyPr wrap="square">
            <a:spAutoFit/>
          </a:bodyPr>
          <a:lstStyle/>
          <a:p>
            <a:pPr marL="214313" indent="-214313">
              <a:spcBef>
                <a:spcPts val="450"/>
              </a:spcBef>
              <a:spcAft>
                <a:spcPts val="450"/>
              </a:spcAft>
              <a:buClr>
                <a:srgbClr val="7AB800"/>
              </a:buClr>
              <a:buSzPct val="100000"/>
              <a:buFont typeface="Arial" panose="020B0604020202020204" pitchFamily="34" charset="0"/>
              <a:buChar char="•"/>
            </a:pPr>
            <a:endParaRPr lang="en-US" sz="375" dirty="0">
              <a:latin typeface="+mn-lt"/>
            </a:endParaRPr>
          </a:p>
          <a:p>
            <a:pPr marL="214313"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What is a good credit score?</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Base FICO® Scores have a 300-850 score range. The higher the score, the lower the risk. </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There is no single "cutoff score" used by all lenders and there are many additional factors that lenders use to determine your actual interest rates.</a:t>
            </a:r>
          </a:p>
          <a:p>
            <a:pPr marL="214313" indent="-214313">
              <a:spcBef>
                <a:spcPts val="450"/>
              </a:spcBef>
              <a:spcAft>
                <a:spcPts val="450"/>
              </a:spcAft>
              <a:buClr>
                <a:srgbClr val="7AB800"/>
              </a:buClr>
              <a:buSzPct val="100000"/>
              <a:buFont typeface="Wingdings" panose="05000000000000000000" pitchFamily="2" charset="2"/>
              <a:buChar char="ü"/>
            </a:pPr>
            <a:endParaRPr lang="en-US" sz="1350" dirty="0"/>
          </a:p>
          <a:p>
            <a:pPr marL="214313" indent="-214313">
              <a:spcBef>
                <a:spcPts val="450"/>
              </a:spcBef>
              <a:spcAft>
                <a:spcPts val="450"/>
              </a:spcAft>
              <a:buClr>
                <a:srgbClr val="7AB800"/>
              </a:buClr>
              <a:buSzPct val="100000"/>
              <a:buFont typeface="Wingdings" panose="05000000000000000000" pitchFamily="2" charset="2"/>
              <a:buChar char="ü"/>
            </a:pPr>
            <a:endParaRPr lang="en-US" sz="1350" dirty="0">
              <a:latin typeface="+mn-lt"/>
            </a:endParaRPr>
          </a:p>
          <a:p>
            <a:pPr lvl="1">
              <a:spcBef>
                <a:spcPts val="450"/>
              </a:spcBef>
              <a:spcAft>
                <a:spcPts val="450"/>
              </a:spcAft>
              <a:buClr>
                <a:srgbClr val="7AB800"/>
              </a:buClr>
              <a:buSzPct val="100000"/>
            </a:pPr>
            <a:endParaRPr lang="en-US" sz="1350" dirty="0">
              <a:latin typeface="+mn-lt"/>
            </a:endParaRPr>
          </a:p>
        </p:txBody>
      </p:sp>
      <p:sp>
        <p:nvSpPr>
          <p:cNvPr id="4" name="Rectangle 3">
            <a:extLst>
              <a:ext uri="{FF2B5EF4-FFF2-40B4-BE49-F238E27FC236}">
                <a16:creationId xmlns:a16="http://schemas.microsoft.com/office/drawing/2014/main" id="{CCC37959-640D-4962-B434-3470E9761A63}"/>
              </a:ext>
            </a:extLst>
          </p:cNvPr>
          <p:cNvSpPr/>
          <p:nvPr/>
        </p:nvSpPr>
        <p:spPr>
          <a:xfrm>
            <a:off x="32826" y="1703960"/>
            <a:ext cx="9111175" cy="7562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50"/>
              </a:spcBef>
              <a:spcAft>
                <a:spcPts val="450"/>
              </a:spcAft>
              <a:buClr>
                <a:srgbClr val="7AB800"/>
              </a:buClr>
              <a:buSzPct val="100000"/>
            </a:pPr>
            <a:r>
              <a:rPr lang="en-US" sz="1350" dirty="0"/>
              <a:t>The most widely used credit scores are FICO® Scores, the credit scores created by Fair Isaac Corp. FICO® Scores are calculated based solely on information in consumer credit reports maintained at the credit reporting agencies.</a:t>
            </a:r>
          </a:p>
        </p:txBody>
      </p:sp>
      <p:pic>
        <p:nvPicPr>
          <p:cNvPr id="6" name="Picture 5">
            <a:extLst>
              <a:ext uri="{FF2B5EF4-FFF2-40B4-BE49-F238E27FC236}">
                <a16:creationId xmlns:a16="http://schemas.microsoft.com/office/drawing/2014/main" id="{64A15F5C-3E3B-4389-986A-333066166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280" y="4028779"/>
            <a:ext cx="4151431" cy="1781558"/>
          </a:xfrm>
          <a:prstGeom prst="rect">
            <a:avLst/>
          </a:prstGeom>
        </p:spPr>
      </p:pic>
      <p:sp>
        <p:nvSpPr>
          <p:cNvPr id="7" name="TextBox 6">
            <a:extLst>
              <a:ext uri="{FF2B5EF4-FFF2-40B4-BE49-F238E27FC236}">
                <a16:creationId xmlns:a16="http://schemas.microsoft.com/office/drawing/2014/main" id="{80420EBA-0BC7-4BF8-91C1-9E1B739E035B}"/>
              </a:ext>
            </a:extLst>
          </p:cNvPr>
          <p:cNvSpPr txBox="1"/>
          <p:nvPr/>
        </p:nvSpPr>
        <p:spPr>
          <a:xfrm>
            <a:off x="3457805" y="5810336"/>
            <a:ext cx="5527549"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dirty="0">
                <a:latin typeface="+mn-lt"/>
              </a:rPr>
              <a:t>Source: </a:t>
            </a:r>
            <a:r>
              <a:rPr lang="en-US" sz="600" dirty="0">
                <a:latin typeface="+mn-lt"/>
                <a:hlinkClick r:id="rId4"/>
              </a:rPr>
              <a:t>https://www.myfico.com/credit-education/whats-in-your-credit-score</a:t>
            </a:r>
            <a:endParaRPr lang="en-US" sz="600" kern="0" dirty="0">
              <a:solidFill>
                <a:prstClr val="black"/>
              </a:solidFill>
              <a:latin typeface="+mn-lt"/>
            </a:endParaRPr>
          </a:p>
        </p:txBody>
      </p:sp>
    </p:spTree>
    <p:extLst>
      <p:ext uri="{BB962C8B-B14F-4D97-AF65-F5344CB8AC3E}">
        <p14:creationId xmlns:p14="http://schemas.microsoft.com/office/powerpoint/2010/main" val="167698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8E8B-B63C-4BF3-ABEC-9E69AD98CB01}"/>
              </a:ext>
            </a:extLst>
          </p:cNvPr>
          <p:cNvSpPr>
            <a:spLocks noGrp="1"/>
          </p:cNvSpPr>
          <p:nvPr>
            <p:ph type="title"/>
          </p:nvPr>
        </p:nvSpPr>
        <p:spPr/>
        <p:txBody>
          <a:bodyPr/>
          <a:lstStyle/>
          <a:p>
            <a:r>
              <a:rPr lang="en-US" dirty="0"/>
              <a:t>How are my FICO® Scores Calculated?</a:t>
            </a:r>
          </a:p>
        </p:txBody>
      </p:sp>
      <p:pic>
        <p:nvPicPr>
          <p:cNvPr id="4" name="Picture 4" descr="How a FICO® Score breaks down">
            <a:extLst>
              <a:ext uri="{FF2B5EF4-FFF2-40B4-BE49-F238E27FC236}">
                <a16:creationId xmlns:a16="http://schemas.microsoft.com/office/drawing/2014/main" id="{0DADC909-3C37-42F9-AC8D-0C649767C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234" y="2045409"/>
            <a:ext cx="3980128" cy="29722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6F00C1-6F18-4145-9EE0-10C4373E28F1}"/>
              </a:ext>
            </a:extLst>
          </p:cNvPr>
          <p:cNvSpPr txBox="1"/>
          <p:nvPr/>
        </p:nvSpPr>
        <p:spPr>
          <a:xfrm>
            <a:off x="1469568" y="5640214"/>
            <a:ext cx="5527549"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dirty="0">
                <a:latin typeface="+mn-lt"/>
              </a:rPr>
              <a:t>Source: </a:t>
            </a:r>
            <a:r>
              <a:rPr lang="en-US" sz="600" dirty="0">
                <a:latin typeface="+mn-lt"/>
                <a:hlinkClick r:id="rId4"/>
              </a:rPr>
              <a:t>https://www.myfico.com/credit-education/whats-in-your-credit-score</a:t>
            </a:r>
            <a:endParaRPr lang="en-US" sz="600" kern="0" dirty="0">
              <a:solidFill>
                <a:prstClr val="black"/>
              </a:solidFill>
              <a:latin typeface="+mn-lt"/>
            </a:endParaRPr>
          </a:p>
        </p:txBody>
      </p:sp>
    </p:spTree>
    <p:extLst>
      <p:ext uri="{BB962C8B-B14F-4D97-AF65-F5344CB8AC3E}">
        <p14:creationId xmlns:p14="http://schemas.microsoft.com/office/powerpoint/2010/main" val="181465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8E8B-B63C-4BF3-ABEC-9E69AD98CB01}"/>
              </a:ext>
            </a:extLst>
          </p:cNvPr>
          <p:cNvSpPr>
            <a:spLocks noGrp="1"/>
          </p:cNvSpPr>
          <p:nvPr>
            <p:ph type="title"/>
          </p:nvPr>
        </p:nvSpPr>
        <p:spPr/>
        <p:txBody>
          <a:bodyPr/>
          <a:lstStyle/>
          <a:p>
            <a:r>
              <a:rPr lang="en-US" dirty="0"/>
              <a:t>Public Record and Collection Items</a:t>
            </a:r>
          </a:p>
        </p:txBody>
      </p:sp>
      <p:sp>
        <p:nvSpPr>
          <p:cNvPr id="5" name="Rectangle 4">
            <a:extLst>
              <a:ext uri="{FF2B5EF4-FFF2-40B4-BE49-F238E27FC236}">
                <a16:creationId xmlns:a16="http://schemas.microsoft.com/office/drawing/2014/main" id="{5706F402-F8BF-48DB-A73B-19CDF1F00759}"/>
              </a:ext>
            </a:extLst>
          </p:cNvPr>
          <p:cNvSpPr/>
          <p:nvPr/>
        </p:nvSpPr>
        <p:spPr>
          <a:xfrm>
            <a:off x="1287295" y="2460191"/>
            <a:ext cx="6569402" cy="2373727"/>
          </a:xfrm>
          <a:prstGeom prst="rect">
            <a:avLst/>
          </a:prstGeom>
        </p:spPr>
        <p:txBody>
          <a:bodyPr wrap="square">
            <a:spAutoFit/>
          </a:bodyPr>
          <a:lstStyle/>
          <a:p>
            <a:pPr marL="214313" indent="-214313">
              <a:spcBef>
                <a:spcPts val="450"/>
              </a:spcBef>
              <a:spcAft>
                <a:spcPts val="450"/>
              </a:spcAft>
              <a:buClr>
                <a:srgbClr val="7AB800"/>
              </a:buClr>
              <a:buSzPct val="100000"/>
              <a:buFont typeface="Arial" panose="020B0604020202020204" pitchFamily="34" charset="0"/>
              <a:buChar char="•"/>
            </a:pPr>
            <a:endParaRPr lang="en-US" sz="375" dirty="0">
              <a:latin typeface="+mn-lt"/>
            </a:endParaRPr>
          </a:p>
          <a:p>
            <a:pPr>
              <a:spcBef>
                <a:spcPts val="450"/>
              </a:spcBef>
              <a:spcAft>
                <a:spcPts val="450"/>
              </a:spcAft>
              <a:buClr>
                <a:srgbClr val="7AB800"/>
              </a:buClr>
              <a:buSzPct val="100000"/>
            </a:pPr>
            <a:r>
              <a:rPr lang="en-US" sz="1350" dirty="0">
                <a:latin typeface="+mn-lt"/>
              </a:rPr>
              <a:t>Top 3 negative factors include:</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Bankruptcies - will stay on your credit report for 7-10 years, depending on the type</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Lawsuits</a:t>
            </a:r>
          </a:p>
          <a:p>
            <a:pPr marL="557120" lvl="1" indent="-214313">
              <a:spcBef>
                <a:spcPts val="450"/>
              </a:spcBef>
              <a:spcAft>
                <a:spcPts val="450"/>
              </a:spcAft>
              <a:buClr>
                <a:srgbClr val="7AB800"/>
              </a:buClr>
              <a:buSzPct val="100000"/>
              <a:buFont typeface="Wingdings" panose="05000000000000000000" pitchFamily="2" charset="2"/>
              <a:buChar char="ü"/>
            </a:pPr>
            <a:r>
              <a:rPr lang="en-US" sz="1350" dirty="0">
                <a:latin typeface="+mn-lt"/>
              </a:rPr>
              <a:t>Wage attachments</a:t>
            </a:r>
          </a:p>
          <a:p>
            <a:pPr marL="214313" indent="-214313">
              <a:spcBef>
                <a:spcPts val="450"/>
              </a:spcBef>
              <a:spcAft>
                <a:spcPts val="450"/>
              </a:spcAft>
              <a:buClr>
                <a:srgbClr val="7AB800"/>
              </a:buClr>
              <a:buSzPct val="100000"/>
              <a:buFont typeface="Wingdings" panose="05000000000000000000" pitchFamily="2" charset="2"/>
              <a:buChar char="ü"/>
            </a:pPr>
            <a:endParaRPr lang="en-US" sz="1350" dirty="0">
              <a:latin typeface="+mn-lt"/>
            </a:endParaRPr>
          </a:p>
          <a:p>
            <a:pPr lvl="1">
              <a:spcBef>
                <a:spcPts val="450"/>
              </a:spcBef>
              <a:spcAft>
                <a:spcPts val="450"/>
              </a:spcAft>
              <a:buClr>
                <a:srgbClr val="7AB800"/>
              </a:buClr>
              <a:buSzPct val="100000"/>
            </a:pPr>
            <a:endParaRPr lang="en-US" sz="1350" dirty="0">
              <a:latin typeface="+mn-lt"/>
            </a:endParaRPr>
          </a:p>
        </p:txBody>
      </p:sp>
      <p:sp>
        <p:nvSpPr>
          <p:cNvPr id="4" name="Rectangle 3">
            <a:extLst>
              <a:ext uri="{FF2B5EF4-FFF2-40B4-BE49-F238E27FC236}">
                <a16:creationId xmlns:a16="http://schemas.microsoft.com/office/drawing/2014/main" id="{CCC37959-640D-4962-B434-3470E9761A63}"/>
              </a:ext>
            </a:extLst>
          </p:cNvPr>
          <p:cNvSpPr/>
          <p:nvPr/>
        </p:nvSpPr>
        <p:spPr>
          <a:xfrm>
            <a:off x="0" y="1703960"/>
            <a:ext cx="9144000" cy="7562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50"/>
              </a:spcBef>
              <a:spcAft>
                <a:spcPts val="450"/>
              </a:spcAft>
              <a:buClr>
                <a:srgbClr val="7AB800"/>
              </a:buClr>
              <a:buSzPct val="100000"/>
            </a:pPr>
            <a:r>
              <a:rPr lang="en-US" sz="1350" dirty="0"/>
              <a:t>Public record and collection items are considered quite serious, although older items and items with small amounts will count less than recent items or those with larger amounts.</a:t>
            </a:r>
          </a:p>
        </p:txBody>
      </p:sp>
      <p:pic>
        <p:nvPicPr>
          <p:cNvPr id="6" name="Picture 5">
            <a:extLst>
              <a:ext uri="{FF2B5EF4-FFF2-40B4-BE49-F238E27FC236}">
                <a16:creationId xmlns:a16="http://schemas.microsoft.com/office/drawing/2014/main" id="{3460CEA4-B120-4C97-A780-6EC3440D7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716" y="4233842"/>
            <a:ext cx="2143125" cy="1200150"/>
          </a:xfrm>
          <a:prstGeom prst="rect">
            <a:avLst/>
          </a:prstGeom>
        </p:spPr>
      </p:pic>
      <p:sp>
        <p:nvSpPr>
          <p:cNvPr id="7" name="TextBox 6">
            <a:extLst>
              <a:ext uri="{FF2B5EF4-FFF2-40B4-BE49-F238E27FC236}">
                <a16:creationId xmlns:a16="http://schemas.microsoft.com/office/drawing/2014/main" id="{6B1D2AD7-CE95-4D72-A974-D82AD179AC8C}"/>
              </a:ext>
            </a:extLst>
          </p:cNvPr>
          <p:cNvSpPr txBox="1"/>
          <p:nvPr/>
        </p:nvSpPr>
        <p:spPr>
          <a:xfrm>
            <a:off x="884182" y="5536339"/>
            <a:ext cx="5527549"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dirty="0">
                <a:latin typeface="+mn-lt"/>
              </a:rPr>
              <a:t>Source: </a:t>
            </a:r>
            <a:r>
              <a:rPr lang="en-US" sz="600" dirty="0">
                <a:latin typeface="+mn-lt"/>
                <a:hlinkClick r:id="rId4"/>
              </a:rPr>
              <a:t>https://www.myfico.com/credit-education/whats-in-your-credit-score</a:t>
            </a:r>
            <a:endParaRPr lang="en-US" sz="600" kern="0" dirty="0">
              <a:solidFill>
                <a:prstClr val="black"/>
              </a:solidFill>
              <a:latin typeface="+mn-lt"/>
            </a:endParaRPr>
          </a:p>
        </p:txBody>
      </p:sp>
    </p:spTree>
    <p:extLst>
      <p:ext uri="{BB962C8B-B14F-4D97-AF65-F5344CB8AC3E}">
        <p14:creationId xmlns:p14="http://schemas.microsoft.com/office/powerpoint/2010/main" val="362102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2102-A725-4718-B030-9A81233E7CA0}"/>
              </a:ext>
            </a:extLst>
          </p:cNvPr>
          <p:cNvSpPr>
            <a:spLocks noGrp="1"/>
          </p:cNvSpPr>
          <p:nvPr>
            <p:ph type="title"/>
          </p:nvPr>
        </p:nvSpPr>
        <p:spPr/>
        <p:txBody>
          <a:bodyPr/>
          <a:lstStyle/>
          <a:p>
            <a:r>
              <a:rPr lang="en-US" dirty="0"/>
              <a:t>Factors That Affect Your Score</a:t>
            </a:r>
          </a:p>
        </p:txBody>
      </p:sp>
      <p:sp>
        <p:nvSpPr>
          <p:cNvPr id="3" name="Rectangle: Top Corners Rounded 2">
            <a:extLst>
              <a:ext uri="{FF2B5EF4-FFF2-40B4-BE49-F238E27FC236}">
                <a16:creationId xmlns:a16="http://schemas.microsoft.com/office/drawing/2014/main" id="{0CF8D032-33DC-4921-B82D-658B9724E58A}"/>
              </a:ext>
            </a:extLst>
          </p:cNvPr>
          <p:cNvSpPr/>
          <p:nvPr/>
        </p:nvSpPr>
        <p:spPr>
          <a:xfrm>
            <a:off x="1329929" y="1662215"/>
            <a:ext cx="6740732" cy="420733"/>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t>The amount owed on all accounts</a:t>
            </a:r>
          </a:p>
        </p:txBody>
      </p:sp>
      <p:sp>
        <p:nvSpPr>
          <p:cNvPr id="5" name="Rectangle: Top Corners Rounded 4">
            <a:extLst>
              <a:ext uri="{FF2B5EF4-FFF2-40B4-BE49-F238E27FC236}">
                <a16:creationId xmlns:a16="http://schemas.microsoft.com/office/drawing/2014/main" id="{A3EE9632-5D61-4E61-8F48-3433BCFCABEE}"/>
              </a:ext>
            </a:extLst>
          </p:cNvPr>
          <p:cNvSpPr/>
          <p:nvPr/>
        </p:nvSpPr>
        <p:spPr>
          <a:xfrm>
            <a:off x="1338597" y="2867776"/>
            <a:ext cx="6731569" cy="420733"/>
          </a:xfrm>
          <a:prstGeom prst="round2SameRect">
            <a:avLst>
              <a:gd name="adj1" fmla="val 16667"/>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t>The amount owed on different types of accounts</a:t>
            </a:r>
          </a:p>
        </p:txBody>
      </p:sp>
      <p:sp>
        <p:nvSpPr>
          <p:cNvPr id="6" name="Rectangle: Top Corners Rounded 5">
            <a:extLst>
              <a:ext uri="{FF2B5EF4-FFF2-40B4-BE49-F238E27FC236}">
                <a16:creationId xmlns:a16="http://schemas.microsoft.com/office/drawing/2014/main" id="{6E15B3F2-CB82-4993-A38A-E989D21B123E}"/>
              </a:ext>
            </a:extLst>
          </p:cNvPr>
          <p:cNvSpPr/>
          <p:nvPr/>
        </p:nvSpPr>
        <p:spPr>
          <a:xfrm>
            <a:off x="1338598" y="3911755"/>
            <a:ext cx="6731568" cy="420733"/>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t>Credit utilization ratio on revolving accounts</a:t>
            </a:r>
          </a:p>
        </p:txBody>
      </p:sp>
      <p:sp>
        <p:nvSpPr>
          <p:cNvPr id="9" name="TextBox 8">
            <a:extLst>
              <a:ext uri="{FF2B5EF4-FFF2-40B4-BE49-F238E27FC236}">
                <a16:creationId xmlns:a16="http://schemas.microsoft.com/office/drawing/2014/main" id="{231B6D0D-2F32-45C1-B120-1E32FCEDF8BB}"/>
              </a:ext>
            </a:extLst>
          </p:cNvPr>
          <p:cNvSpPr txBox="1"/>
          <p:nvPr/>
        </p:nvSpPr>
        <p:spPr>
          <a:xfrm>
            <a:off x="1946367" y="2146109"/>
            <a:ext cx="5760719" cy="577081"/>
          </a:xfrm>
          <a:prstGeom prst="rect">
            <a:avLst/>
          </a:prstGeom>
          <a:noFill/>
        </p:spPr>
        <p:txBody>
          <a:bodyPr wrap="square" rtlCol="0">
            <a:spAutoFit/>
          </a:bodyPr>
          <a:lstStyle/>
          <a:p>
            <a:pPr eaLnBrk="0" hangingPunct="0">
              <a:spcBef>
                <a:spcPts val="1350"/>
              </a:spcBef>
              <a:spcAft>
                <a:spcPts val="450"/>
              </a:spcAft>
              <a:buClr>
                <a:srgbClr val="006666"/>
              </a:buClr>
            </a:pPr>
            <a:r>
              <a:rPr lang="en-US" sz="1050" dirty="0">
                <a:solidFill>
                  <a:prstClr val="black"/>
                </a:solidFill>
                <a:latin typeface="Arial"/>
              </a:rPr>
              <a:t>Note that even if you pay off your credit cards in full each month, </a:t>
            </a:r>
            <a:r>
              <a:rPr lang="en-US" sz="1050" b="1" dirty="0">
                <a:solidFill>
                  <a:prstClr val="black"/>
                </a:solidFill>
                <a:latin typeface="Arial"/>
              </a:rPr>
              <a:t>your credit report may show a balance on those cards</a:t>
            </a:r>
            <a:r>
              <a:rPr lang="en-US" sz="1050" dirty="0">
                <a:solidFill>
                  <a:prstClr val="black"/>
                </a:solidFill>
                <a:latin typeface="Arial"/>
              </a:rPr>
              <a:t>. The total balance on your last statement is generally the amount that will show in your credit report.</a:t>
            </a:r>
            <a:endParaRPr lang="en-US" sz="1050" dirty="0"/>
          </a:p>
        </p:txBody>
      </p:sp>
      <p:sp>
        <p:nvSpPr>
          <p:cNvPr id="10" name="TextBox 9">
            <a:extLst>
              <a:ext uri="{FF2B5EF4-FFF2-40B4-BE49-F238E27FC236}">
                <a16:creationId xmlns:a16="http://schemas.microsoft.com/office/drawing/2014/main" id="{7E90D0F3-1782-4BF9-890F-0326EC5324BE}"/>
              </a:ext>
            </a:extLst>
          </p:cNvPr>
          <p:cNvSpPr txBox="1"/>
          <p:nvPr/>
        </p:nvSpPr>
        <p:spPr>
          <a:xfrm>
            <a:off x="1946367" y="3351669"/>
            <a:ext cx="5752051" cy="415498"/>
          </a:xfrm>
          <a:prstGeom prst="rect">
            <a:avLst/>
          </a:prstGeom>
          <a:noFill/>
        </p:spPr>
        <p:txBody>
          <a:bodyPr wrap="square" rtlCol="0">
            <a:spAutoFit/>
          </a:bodyPr>
          <a:lstStyle/>
          <a:p>
            <a:pPr lvl="0">
              <a:buClr>
                <a:srgbClr val="006666"/>
              </a:buClr>
              <a:buNone/>
            </a:pPr>
            <a:r>
              <a:rPr lang="en-US" sz="1050" dirty="0">
                <a:solidFill>
                  <a:prstClr val="black"/>
                </a:solidFill>
                <a:latin typeface="Arial"/>
              </a:rPr>
              <a:t>In addition to the overall amount you owe, your FICO® Scores consider the </a:t>
            </a:r>
            <a:r>
              <a:rPr lang="en-US" sz="1050" b="1" dirty="0">
                <a:solidFill>
                  <a:prstClr val="black"/>
                </a:solidFill>
                <a:latin typeface="Arial"/>
              </a:rPr>
              <a:t>amount you owe on specific types of accounts</a:t>
            </a:r>
            <a:r>
              <a:rPr lang="en-US" sz="1050" dirty="0">
                <a:solidFill>
                  <a:prstClr val="black"/>
                </a:solidFill>
                <a:latin typeface="Arial"/>
              </a:rPr>
              <a:t>, such as credit cards and installment loans.</a:t>
            </a:r>
            <a:endParaRPr lang="en-US" sz="1050" dirty="0"/>
          </a:p>
        </p:txBody>
      </p:sp>
      <p:sp>
        <p:nvSpPr>
          <p:cNvPr id="11" name="TextBox 10">
            <a:extLst>
              <a:ext uri="{FF2B5EF4-FFF2-40B4-BE49-F238E27FC236}">
                <a16:creationId xmlns:a16="http://schemas.microsoft.com/office/drawing/2014/main" id="{EE1C9B1C-C9BC-4470-AED9-487862D4F669}"/>
              </a:ext>
            </a:extLst>
          </p:cNvPr>
          <p:cNvSpPr txBox="1"/>
          <p:nvPr/>
        </p:nvSpPr>
        <p:spPr>
          <a:xfrm>
            <a:off x="1946367" y="4395649"/>
            <a:ext cx="5760719" cy="1223412"/>
          </a:xfrm>
          <a:prstGeom prst="rect">
            <a:avLst/>
          </a:prstGeom>
          <a:noFill/>
        </p:spPr>
        <p:txBody>
          <a:bodyPr wrap="square" rtlCol="0">
            <a:spAutoFit/>
          </a:bodyPr>
          <a:lstStyle/>
          <a:p>
            <a:pPr lvl="0">
              <a:buNone/>
            </a:pPr>
            <a:r>
              <a:rPr lang="en-US" sz="1050" dirty="0">
                <a:solidFill>
                  <a:prstClr val="black"/>
                </a:solidFill>
                <a:latin typeface="Arial"/>
              </a:rPr>
              <a:t>Your credit utilization ratio on revolving accounts – the percentage of your available credit you're using – is an important factor in your FICO® Scores. Using a high percentage of your available credit means you're close to maxing out your credit cards, which can have a negative impact on your FICO Scores. On the other hand, using a low percentage of your available credit can have a positive impact. In some cases, a low credit utilization ratio will have a more positive impact on your FICO® Scores than not using any of your available credit at all.</a:t>
            </a:r>
          </a:p>
        </p:txBody>
      </p:sp>
      <p:cxnSp>
        <p:nvCxnSpPr>
          <p:cNvPr id="14" name="Connector: Elbow 13">
            <a:extLst>
              <a:ext uri="{FF2B5EF4-FFF2-40B4-BE49-F238E27FC236}">
                <a16:creationId xmlns:a16="http://schemas.microsoft.com/office/drawing/2014/main" id="{4B02D14A-CE19-4051-A7DF-B7474CB65FDD}"/>
              </a:ext>
            </a:extLst>
          </p:cNvPr>
          <p:cNvCxnSpPr>
            <a:cxnSpLocks/>
            <a:endCxn id="9" idx="1"/>
          </p:cNvCxnSpPr>
          <p:nvPr/>
        </p:nvCxnSpPr>
        <p:spPr>
          <a:xfrm>
            <a:off x="1436916" y="2002375"/>
            <a:ext cx="509451" cy="432274"/>
          </a:xfrm>
          <a:prstGeom prst="bentConnector3">
            <a:avLst/>
          </a:prstGeom>
          <a:ln w="44450">
            <a:tailEnd type="triangle"/>
          </a:ln>
        </p:spPr>
        <p:style>
          <a:lnRef idx="1">
            <a:schemeClr val="accent2"/>
          </a:lnRef>
          <a:fillRef idx="0">
            <a:schemeClr val="accent2"/>
          </a:fillRef>
          <a:effectRef idx="0">
            <a:schemeClr val="accent2"/>
          </a:effectRef>
          <a:fontRef idx="minor">
            <a:schemeClr val="tx1"/>
          </a:fontRef>
        </p:style>
      </p:cxnSp>
      <p:cxnSp>
        <p:nvCxnSpPr>
          <p:cNvPr id="17" name="Connector: Elbow 16">
            <a:extLst>
              <a:ext uri="{FF2B5EF4-FFF2-40B4-BE49-F238E27FC236}">
                <a16:creationId xmlns:a16="http://schemas.microsoft.com/office/drawing/2014/main" id="{C23C258D-DE36-4430-A5A0-286AAED7C3C3}"/>
              </a:ext>
            </a:extLst>
          </p:cNvPr>
          <p:cNvCxnSpPr>
            <a:cxnSpLocks/>
            <a:endCxn id="10" idx="1"/>
          </p:cNvCxnSpPr>
          <p:nvPr/>
        </p:nvCxnSpPr>
        <p:spPr>
          <a:xfrm>
            <a:off x="1436916" y="3235690"/>
            <a:ext cx="509451" cy="323729"/>
          </a:xfrm>
          <a:prstGeom prst="bentConnector3">
            <a:avLst/>
          </a:prstGeom>
          <a:ln w="44450">
            <a:solidFill>
              <a:schemeClr val="tx2"/>
            </a:solidFill>
            <a:tailEnd type="triangle"/>
          </a:ln>
        </p:spPr>
        <p:style>
          <a:lnRef idx="1">
            <a:schemeClr val="accent2"/>
          </a:lnRef>
          <a:fillRef idx="0">
            <a:schemeClr val="accent2"/>
          </a:fillRef>
          <a:effectRef idx="0">
            <a:schemeClr val="accent2"/>
          </a:effectRef>
          <a:fontRef idx="minor">
            <a:schemeClr val="tx1"/>
          </a:fontRef>
        </p:style>
      </p:cxnSp>
      <p:cxnSp>
        <p:nvCxnSpPr>
          <p:cNvPr id="20" name="Connector: Elbow 19">
            <a:extLst>
              <a:ext uri="{FF2B5EF4-FFF2-40B4-BE49-F238E27FC236}">
                <a16:creationId xmlns:a16="http://schemas.microsoft.com/office/drawing/2014/main" id="{9F866671-510F-4F36-B01C-F552A8F46A0C}"/>
              </a:ext>
            </a:extLst>
          </p:cNvPr>
          <p:cNvCxnSpPr>
            <a:cxnSpLocks/>
          </p:cNvCxnSpPr>
          <p:nvPr/>
        </p:nvCxnSpPr>
        <p:spPr>
          <a:xfrm rot="16200000" flipH="1">
            <a:off x="1534267" y="4489859"/>
            <a:ext cx="582536" cy="254726"/>
          </a:xfrm>
          <a:prstGeom prst="bentConnector2">
            <a:avLst/>
          </a:prstGeom>
          <a:ln w="444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2A5F35B6-3B58-4E21-BAEF-734DEAA73A96}"/>
              </a:ext>
            </a:extLst>
          </p:cNvPr>
          <p:cNvSpPr txBox="1"/>
          <p:nvPr/>
        </p:nvSpPr>
        <p:spPr>
          <a:xfrm>
            <a:off x="1035924" y="5619061"/>
            <a:ext cx="5527549"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dirty="0">
                <a:latin typeface="+mn-lt"/>
              </a:rPr>
              <a:t>Source: </a:t>
            </a:r>
            <a:r>
              <a:rPr lang="en-US" sz="600" dirty="0">
                <a:latin typeface="+mn-lt"/>
                <a:hlinkClick r:id="rId2"/>
              </a:rPr>
              <a:t>https://www.myfico.com/credit-education/whats-in-your-credit-score</a:t>
            </a:r>
            <a:endParaRPr lang="en-US" sz="600" kern="0" dirty="0">
              <a:solidFill>
                <a:prstClr val="black"/>
              </a:solidFill>
              <a:latin typeface="+mn-lt"/>
            </a:endParaRPr>
          </a:p>
        </p:txBody>
      </p:sp>
    </p:spTree>
    <p:extLst>
      <p:ext uri="{BB962C8B-B14F-4D97-AF65-F5344CB8AC3E}">
        <p14:creationId xmlns:p14="http://schemas.microsoft.com/office/powerpoint/2010/main" val="185188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8E8B-B63C-4BF3-ABEC-9E69AD98CB01}"/>
              </a:ext>
            </a:extLst>
          </p:cNvPr>
          <p:cNvSpPr>
            <a:spLocks noGrp="1"/>
          </p:cNvSpPr>
          <p:nvPr>
            <p:ph type="title"/>
          </p:nvPr>
        </p:nvSpPr>
        <p:spPr>
          <a:xfrm>
            <a:off x="1338598" y="1136996"/>
            <a:ext cx="6629400" cy="469223"/>
          </a:xfrm>
        </p:spPr>
        <p:txBody>
          <a:bodyPr/>
          <a:lstStyle/>
          <a:p>
            <a:r>
              <a:rPr lang="en-US" dirty="0"/>
              <a:t>Top 3 Tips to improve your FICO Score</a:t>
            </a:r>
          </a:p>
        </p:txBody>
      </p:sp>
      <p:sp>
        <p:nvSpPr>
          <p:cNvPr id="8" name="TextBox 7">
            <a:extLst>
              <a:ext uri="{FF2B5EF4-FFF2-40B4-BE49-F238E27FC236}">
                <a16:creationId xmlns:a16="http://schemas.microsoft.com/office/drawing/2014/main" id="{F0300206-E75A-4E1C-A516-8AAE3DCE2C78}"/>
              </a:ext>
            </a:extLst>
          </p:cNvPr>
          <p:cNvSpPr txBox="1"/>
          <p:nvPr/>
        </p:nvSpPr>
        <p:spPr>
          <a:xfrm>
            <a:off x="1481968" y="5664140"/>
            <a:ext cx="5527549" cy="184666"/>
          </a:xfrm>
          <a:prstGeom prst="rect">
            <a:avLst/>
          </a:prstGeom>
          <a:noFill/>
        </p:spPr>
        <p:txBody>
          <a:bodyPr wrap="square" rtlCol="0">
            <a:spAutoFit/>
          </a:bodyPr>
          <a:lstStyle/>
          <a:p>
            <a:pPr eaLnBrk="0" hangingPunct="0">
              <a:spcBef>
                <a:spcPts val="1350"/>
              </a:spcBef>
              <a:spcAft>
                <a:spcPts val="450"/>
              </a:spcAft>
              <a:buClr>
                <a:srgbClr val="006666"/>
              </a:buClr>
            </a:pPr>
            <a:r>
              <a:rPr lang="en-US" sz="600" dirty="0">
                <a:latin typeface="+mn-lt"/>
              </a:rPr>
              <a:t>Source: </a:t>
            </a:r>
            <a:r>
              <a:rPr lang="en-US" sz="600" dirty="0">
                <a:latin typeface="+mn-lt"/>
                <a:hlinkClick r:id="rId3"/>
              </a:rPr>
              <a:t>https://www.myfico.com/credit-education/improve-your-credit-score</a:t>
            </a:r>
            <a:endParaRPr lang="en-US" sz="600" kern="0" dirty="0">
              <a:solidFill>
                <a:prstClr val="black"/>
              </a:solidFill>
              <a:latin typeface="+mn-lt"/>
            </a:endParaRPr>
          </a:p>
        </p:txBody>
      </p:sp>
      <p:sp>
        <p:nvSpPr>
          <p:cNvPr id="3" name="Rectangle 2">
            <a:extLst>
              <a:ext uri="{FF2B5EF4-FFF2-40B4-BE49-F238E27FC236}">
                <a16:creationId xmlns:a16="http://schemas.microsoft.com/office/drawing/2014/main" id="{E594A2DB-001F-4F75-858C-AD4A298EE3A0}"/>
              </a:ext>
            </a:extLst>
          </p:cNvPr>
          <p:cNvSpPr/>
          <p:nvPr/>
        </p:nvSpPr>
        <p:spPr>
          <a:xfrm>
            <a:off x="1521824" y="2196192"/>
            <a:ext cx="1756955" cy="306977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r>
              <a:rPr lang="en-US" sz="1800" dirty="0">
                <a:solidFill>
                  <a:schemeClr val="tx1"/>
                </a:solidFill>
              </a:rPr>
              <a:t>Check credit report for errors</a:t>
            </a:r>
          </a:p>
          <a:p>
            <a:pPr algn="ctr"/>
            <a:endParaRPr lang="en-US" sz="1050" dirty="0">
              <a:solidFill>
                <a:srgbClr val="484C55"/>
              </a:solidFill>
              <a:latin typeface="Roboto"/>
            </a:endParaRPr>
          </a:p>
          <a:p>
            <a:pPr algn="ctr"/>
            <a:r>
              <a:rPr lang="en-US" sz="1050" dirty="0">
                <a:solidFill>
                  <a:srgbClr val="484C55"/>
                </a:solidFill>
                <a:latin typeface="Roboto"/>
              </a:rPr>
              <a:t>Carefully review your credit report from all three credit reporting agencies for any incorrect information. Dispute inaccurate or missing information by contacting the credit reporting agency and your lender.</a:t>
            </a:r>
            <a:endParaRPr lang="en-US" sz="1050" b="1" dirty="0">
              <a:solidFill>
                <a:prstClr val="black"/>
              </a:solidFill>
            </a:endParaRPr>
          </a:p>
          <a:p>
            <a:pPr algn="ctr"/>
            <a:endParaRPr lang="en-US" sz="1050" dirty="0">
              <a:solidFill>
                <a:schemeClr val="tx1"/>
              </a:solidFill>
            </a:endParaRPr>
          </a:p>
        </p:txBody>
      </p:sp>
      <p:sp>
        <p:nvSpPr>
          <p:cNvPr id="12" name="Rectangle 11">
            <a:extLst>
              <a:ext uri="{FF2B5EF4-FFF2-40B4-BE49-F238E27FC236}">
                <a16:creationId xmlns:a16="http://schemas.microsoft.com/office/drawing/2014/main" id="{40D031B6-1C49-4C48-ACA3-F214816ED67B}"/>
              </a:ext>
            </a:extLst>
          </p:cNvPr>
          <p:cNvSpPr/>
          <p:nvPr/>
        </p:nvSpPr>
        <p:spPr>
          <a:xfrm>
            <a:off x="3693524" y="2196192"/>
            <a:ext cx="1756955" cy="306977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r>
              <a:rPr lang="en-US" sz="1800" dirty="0">
                <a:solidFill>
                  <a:schemeClr val="tx1"/>
                </a:solidFill>
              </a:rPr>
              <a:t>Pay bills on time</a:t>
            </a:r>
          </a:p>
          <a:p>
            <a:pPr algn="ctr"/>
            <a:endParaRPr lang="en-US" sz="1050" dirty="0">
              <a:solidFill>
                <a:srgbClr val="484C55"/>
              </a:solidFill>
              <a:latin typeface="Roboto"/>
            </a:endParaRPr>
          </a:p>
          <a:p>
            <a:pPr algn="ctr"/>
            <a:r>
              <a:rPr lang="en-US" sz="1050" dirty="0">
                <a:solidFill>
                  <a:srgbClr val="484C55"/>
                </a:solidFill>
                <a:latin typeface="Roboto"/>
              </a:rPr>
              <a:t>Making payments on time to your lenders and creditors is one of the biggest contributing factors to your credit scores—making up 35% of a FICO Score calculation. Past problems like missed or late payments are not easily fixed.</a:t>
            </a:r>
          </a:p>
          <a:p>
            <a:pPr algn="ctr"/>
            <a:endParaRPr lang="en-US" sz="1050" dirty="0">
              <a:solidFill>
                <a:srgbClr val="484C55"/>
              </a:solidFill>
              <a:latin typeface="Roboto"/>
            </a:endParaRPr>
          </a:p>
          <a:p>
            <a:pPr algn="ctr"/>
            <a:endParaRPr lang="en-US" sz="1050" dirty="0">
              <a:solidFill>
                <a:schemeClr val="tx1"/>
              </a:solidFill>
            </a:endParaRPr>
          </a:p>
        </p:txBody>
      </p:sp>
      <p:sp>
        <p:nvSpPr>
          <p:cNvPr id="13" name="Rectangle 12">
            <a:extLst>
              <a:ext uri="{FF2B5EF4-FFF2-40B4-BE49-F238E27FC236}">
                <a16:creationId xmlns:a16="http://schemas.microsoft.com/office/drawing/2014/main" id="{A2412211-7E05-4905-8857-9D71B7B6ACB8}"/>
              </a:ext>
            </a:extLst>
          </p:cNvPr>
          <p:cNvSpPr/>
          <p:nvPr/>
        </p:nvSpPr>
        <p:spPr>
          <a:xfrm>
            <a:off x="5865225" y="2196192"/>
            <a:ext cx="1756955" cy="306977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r>
              <a:rPr lang="en-US" sz="1800" dirty="0">
                <a:solidFill>
                  <a:schemeClr val="tx1"/>
                </a:solidFill>
              </a:rPr>
              <a:t>Reduce the amount of debt you owe</a:t>
            </a:r>
          </a:p>
          <a:p>
            <a:pPr algn="ctr"/>
            <a:endParaRPr lang="en-US" sz="1050" dirty="0">
              <a:solidFill>
                <a:srgbClr val="484C55"/>
              </a:solidFill>
              <a:latin typeface="Roboto"/>
            </a:endParaRPr>
          </a:p>
          <a:p>
            <a:pPr algn="ctr"/>
            <a:r>
              <a:rPr lang="en-US" sz="1050" dirty="0">
                <a:solidFill>
                  <a:srgbClr val="484C55"/>
                </a:solidFill>
                <a:latin typeface="Roboto"/>
              </a:rPr>
              <a:t>Your credit utilization, or the balance of your debt to available credit, contributes 30% to a FICO Score's calculation. It can be easier to clean up than payment history, but it requires financial discipline and understanding the tips below.</a:t>
            </a:r>
          </a:p>
          <a:p>
            <a:pPr algn="ctr"/>
            <a:endParaRPr lang="en-US" sz="1050" dirty="0">
              <a:solidFill>
                <a:schemeClr val="tx1"/>
              </a:solidFill>
            </a:endParaRPr>
          </a:p>
        </p:txBody>
      </p:sp>
      <p:sp>
        <p:nvSpPr>
          <p:cNvPr id="14" name="Rectangle 5">
            <a:extLst>
              <a:ext uri="{FF2B5EF4-FFF2-40B4-BE49-F238E27FC236}">
                <a16:creationId xmlns:a16="http://schemas.microsoft.com/office/drawing/2014/main" id="{914E15F6-CCAE-424B-915D-788EEDEB5C4A}"/>
              </a:ext>
            </a:extLst>
          </p:cNvPr>
          <p:cNvSpPr>
            <a:spLocks noChangeArrowheads="1"/>
          </p:cNvSpPr>
          <p:nvPr/>
        </p:nvSpPr>
        <p:spPr bwMode="auto">
          <a:xfrm>
            <a:off x="1143000" y="684127"/>
            <a:ext cx="6858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grpSp>
        <p:nvGrpSpPr>
          <p:cNvPr id="19" name="Group 18">
            <a:extLst>
              <a:ext uri="{FF2B5EF4-FFF2-40B4-BE49-F238E27FC236}">
                <a16:creationId xmlns:a16="http://schemas.microsoft.com/office/drawing/2014/main" id="{04613766-4241-425C-AE83-B1F4FD316106}"/>
              </a:ext>
            </a:extLst>
          </p:cNvPr>
          <p:cNvGrpSpPr/>
          <p:nvPr/>
        </p:nvGrpSpPr>
        <p:grpSpPr>
          <a:xfrm>
            <a:off x="1949633" y="1652317"/>
            <a:ext cx="901337" cy="840937"/>
            <a:chOff x="2473234" y="1038477"/>
            <a:chExt cx="1201783" cy="1121249"/>
          </a:xfrm>
        </p:grpSpPr>
        <p:sp>
          <p:nvSpPr>
            <p:cNvPr id="18" name="Rectangle 17">
              <a:extLst>
                <a:ext uri="{FF2B5EF4-FFF2-40B4-BE49-F238E27FC236}">
                  <a16:creationId xmlns:a16="http://schemas.microsoft.com/office/drawing/2014/main" id="{63E6644E-4136-41B4-9E38-1F4D1A87BF37}"/>
                </a:ext>
              </a:extLst>
            </p:cNvPr>
            <p:cNvSpPr/>
            <p:nvPr/>
          </p:nvSpPr>
          <p:spPr>
            <a:xfrm>
              <a:off x="2473234" y="1038477"/>
              <a:ext cx="1201783" cy="1121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0" name="Group 1">
              <a:extLst>
                <a:ext uri="{FF2B5EF4-FFF2-40B4-BE49-F238E27FC236}">
                  <a16:creationId xmlns:a16="http://schemas.microsoft.com/office/drawing/2014/main" id="{700436B8-67B4-46E3-982E-D8C9D5D34F41}"/>
                </a:ext>
              </a:extLst>
            </p:cNvPr>
            <p:cNvGrpSpPr>
              <a:grpSpLocks/>
            </p:cNvGrpSpPr>
            <p:nvPr/>
          </p:nvGrpSpPr>
          <p:grpSpPr bwMode="auto">
            <a:xfrm>
              <a:off x="2788289" y="1233650"/>
              <a:ext cx="571671" cy="625630"/>
              <a:chOff x="0" y="0"/>
              <a:chExt cx="653" cy="766"/>
            </a:xfrm>
          </p:grpSpPr>
          <p:sp>
            <p:nvSpPr>
              <p:cNvPr id="21" name="AutoShape 4">
                <a:extLst>
                  <a:ext uri="{FF2B5EF4-FFF2-40B4-BE49-F238E27FC236}">
                    <a16:creationId xmlns:a16="http://schemas.microsoft.com/office/drawing/2014/main" id="{14E02E48-BF78-4EA9-81E0-C7F627D8C104}"/>
                  </a:ext>
                </a:extLst>
              </p:cNvPr>
              <p:cNvSpPr>
                <a:spLocks/>
              </p:cNvSpPr>
              <p:nvPr/>
            </p:nvSpPr>
            <p:spPr bwMode="auto">
              <a:xfrm>
                <a:off x="0" y="96"/>
                <a:ext cx="544" cy="669"/>
              </a:xfrm>
              <a:custGeom>
                <a:avLst/>
                <a:gdLst>
                  <a:gd name="T0" fmla="*/ 8 w 544"/>
                  <a:gd name="T1" fmla="+- 0 707 96"/>
                  <a:gd name="T2" fmla="*/ 707 h 669"/>
                  <a:gd name="T3" fmla="*/ 59 w 544"/>
                  <a:gd name="T4" fmla="+- 0 758 96"/>
                  <a:gd name="T5" fmla="*/ 758 h 669"/>
                  <a:gd name="T6" fmla="*/ 446 w 544"/>
                  <a:gd name="T7" fmla="+- 0 765 96"/>
                  <a:gd name="T8" fmla="*/ 765 h 669"/>
                  <a:gd name="T9" fmla="*/ 515 w 544"/>
                  <a:gd name="T10" fmla="+- 0 737 96"/>
                  <a:gd name="T11" fmla="*/ 737 h 669"/>
                  <a:gd name="T12" fmla="*/ 97 w 544"/>
                  <a:gd name="T13" fmla="+- 0 725 96"/>
                  <a:gd name="T14" fmla="*/ 725 h 669"/>
                  <a:gd name="T15" fmla="*/ 57 w 544"/>
                  <a:gd name="T16" fmla="+- 0 709 96"/>
                  <a:gd name="T17" fmla="*/ 709 h 669"/>
                  <a:gd name="T18" fmla="*/ 9 w 544"/>
                  <a:gd name="T19" fmla="+- 0 692 96"/>
                  <a:gd name="T20" fmla="*/ 692 h 669"/>
                  <a:gd name="T21" fmla="*/ 532 w 544"/>
                  <a:gd name="T22" fmla="+- 0 254 96"/>
                  <a:gd name="T23" fmla="*/ 254 h 669"/>
                  <a:gd name="T24" fmla="*/ 350 w 544"/>
                  <a:gd name="T25" fmla="+- 0 289 96"/>
                  <a:gd name="T26" fmla="*/ 289 h 669"/>
                  <a:gd name="T27" fmla="*/ 503 w 544"/>
                  <a:gd name="T28" fmla="+- 0 670 96"/>
                  <a:gd name="T29" fmla="*/ 670 h 669"/>
                  <a:gd name="T30" fmla="*/ 486 w 544"/>
                  <a:gd name="T31" fmla="+- 0 709 96"/>
                  <a:gd name="T32" fmla="*/ 709 h 669"/>
                  <a:gd name="T33" fmla="*/ 446 w 544"/>
                  <a:gd name="T34" fmla="+- 0 725 96"/>
                  <a:gd name="T35" fmla="*/ 725 h 669"/>
                  <a:gd name="T36" fmla="*/ 536 w 544"/>
                  <a:gd name="T37" fmla="+- 0 707 96"/>
                  <a:gd name="T38" fmla="*/ 707 h 669"/>
                  <a:gd name="T39" fmla="*/ 543 w 544"/>
                  <a:gd name="T40" fmla="+- 0 268 96"/>
                  <a:gd name="T41" fmla="*/ 268 h 669"/>
                  <a:gd name="T42" fmla="*/ 532 w 544"/>
                  <a:gd name="T43" fmla="+- 0 254 96"/>
                  <a:gd name="T44" fmla="*/ 254 h 669"/>
                  <a:gd name="T45" fmla="*/ 9 w 544"/>
                  <a:gd name="T46" fmla="+- 0 615 96"/>
                  <a:gd name="T47" fmla="*/ 615 h 669"/>
                  <a:gd name="T48" fmla="*/ 0 w 544"/>
                  <a:gd name="T49" fmla="+- 0 670 96"/>
                  <a:gd name="T50" fmla="*/ 670 h 669"/>
                  <a:gd name="T51" fmla="*/ 9 w 544"/>
                  <a:gd name="T52" fmla="+- 0 692 96"/>
                  <a:gd name="T53" fmla="*/ 692 h 669"/>
                  <a:gd name="T54" fmla="*/ 40 w 544"/>
                  <a:gd name="T55" fmla="+- 0 683 96"/>
                  <a:gd name="T56" fmla="*/ 683 h 669"/>
                  <a:gd name="T57" fmla="*/ 31 w 544"/>
                  <a:gd name="T58" fmla="+- 0 615 96"/>
                  <a:gd name="T59" fmla="*/ 615 h 669"/>
                  <a:gd name="T60" fmla="*/ 40 w 544"/>
                  <a:gd name="T61" fmla="+- 0 683 96"/>
                  <a:gd name="T62" fmla="*/ 683 h 669"/>
                  <a:gd name="T63" fmla="*/ 45 w 544"/>
                  <a:gd name="T64" fmla="+- 0 692 96"/>
                  <a:gd name="T65" fmla="*/ 692 h 669"/>
                  <a:gd name="T66" fmla="*/ 40 w 544"/>
                  <a:gd name="T67" fmla="+- 0 670 96"/>
                  <a:gd name="T68" fmla="*/ 670 h 669"/>
                  <a:gd name="T69" fmla="*/ 0 w 544"/>
                  <a:gd name="T70" fmla="+- 0 683 96"/>
                  <a:gd name="T71" fmla="*/ 683 h 669"/>
                  <a:gd name="T72" fmla="*/ 0 w 544"/>
                  <a:gd name="T73" fmla="+- 0 670 96"/>
                  <a:gd name="T74" fmla="*/ 670 h 669"/>
                  <a:gd name="T75" fmla="*/ 97 w 544"/>
                  <a:gd name="T76" fmla="+- 0 96 96"/>
                  <a:gd name="T77" fmla="*/ 96 h 669"/>
                  <a:gd name="T78" fmla="*/ 28 w 544"/>
                  <a:gd name="T79" fmla="+- 0 124 96"/>
                  <a:gd name="T80" fmla="*/ 124 h 669"/>
                  <a:gd name="T81" fmla="*/ 0 w 544"/>
                  <a:gd name="T82" fmla="+- 0 191 96"/>
                  <a:gd name="T83" fmla="*/ 191 h 669"/>
                  <a:gd name="T84" fmla="*/ 9 w 544"/>
                  <a:gd name="T85" fmla="+- 0 615 96"/>
                  <a:gd name="T86" fmla="*/ 615 h 669"/>
                  <a:gd name="T87" fmla="*/ 40 w 544"/>
                  <a:gd name="T88" fmla="+- 0 191 96"/>
                  <a:gd name="T89" fmla="*/ 191 h 669"/>
                  <a:gd name="T90" fmla="*/ 57 w 544"/>
                  <a:gd name="T91" fmla="+- 0 152 96"/>
                  <a:gd name="T92" fmla="*/ 152 h 669"/>
                  <a:gd name="T93" fmla="*/ 97 w 544"/>
                  <a:gd name="T94" fmla="+- 0 136 96"/>
                  <a:gd name="T95" fmla="*/ 136 h 669"/>
                  <a:gd name="T96" fmla="*/ 373 w 544"/>
                  <a:gd name="T97" fmla="+- 0 98 96"/>
                  <a:gd name="T98" fmla="*/ 98 h 669"/>
                  <a:gd name="T99" fmla="*/ 40 w 544"/>
                  <a:gd name="T100" fmla="+- 0 615 96"/>
                  <a:gd name="T101" fmla="*/ 615 h 669"/>
                  <a:gd name="T102" fmla="*/ 40 w 544"/>
                  <a:gd name="T103" fmla="+- 0 624 96"/>
                  <a:gd name="T104" fmla="*/ 624 h 669"/>
                  <a:gd name="T105" fmla="*/ 349 w 544"/>
                  <a:gd name="T106" fmla="+- 0 234 96"/>
                  <a:gd name="T107" fmla="*/ 234 h 669"/>
                  <a:gd name="T108" fmla="*/ 112 w 544"/>
                  <a:gd name="T109" fmla="+- 0 239 96"/>
                  <a:gd name="T110" fmla="*/ 239 h 669"/>
                  <a:gd name="T111" fmla="*/ 116 w 544"/>
                  <a:gd name="T112" fmla="+- 0 254 96"/>
                  <a:gd name="T113" fmla="*/ 254 h 669"/>
                  <a:gd name="T114" fmla="*/ 349 w 544"/>
                  <a:gd name="T115" fmla="+- 0 254 96"/>
                  <a:gd name="T116" fmla="*/ 254 h 669"/>
                  <a:gd name="T117" fmla="*/ 532 w 544"/>
                  <a:gd name="T118" fmla="+- 0 254 96"/>
                  <a:gd name="T119" fmla="*/ 254 h 669"/>
                  <a:gd name="T120" fmla="*/ 350 w 544"/>
                  <a:gd name="T121" fmla="+- 0 235 96"/>
                  <a:gd name="T122" fmla="*/ 235 h 669"/>
                  <a:gd name="T123" fmla="*/ 349 w 544"/>
                  <a:gd name="T124" fmla="+- 0 234 96"/>
                  <a:gd name="T125" fmla="*/ 234 h 669"/>
                  <a:gd name="T126" fmla="*/ 350 w 544"/>
                  <a:gd name="T127" fmla="+- 0 214 96"/>
                  <a:gd name="T128" fmla="*/ 214 h 669"/>
                  <a:gd name="T129" fmla="*/ 512 w 544"/>
                  <a:gd name="T130" fmla="+- 0 235 96"/>
                  <a:gd name="T131" fmla="*/ 235 h 669"/>
                  <a:gd name="T132" fmla="*/ 349 w 544"/>
                  <a:gd name="T133" fmla="+- 0 194 96"/>
                  <a:gd name="T134" fmla="*/ 194 h 669"/>
                  <a:gd name="T135" fmla="*/ 112 w 544"/>
                  <a:gd name="T136" fmla="+- 0 199 96"/>
                  <a:gd name="T137" fmla="*/ 199 h 669"/>
                  <a:gd name="T138" fmla="*/ 116 w 544"/>
                  <a:gd name="T139" fmla="+- 0 214 96"/>
                  <a:gd name="T140" fmla="*/ 214 h 669"/>
                  <a:gd name="T141" fmla="*/ 349 w 544"/>
                  <a:gd name="T142" fmla="+- 0 214 96"/>
                  <a:gd name="T143" fmla="*/ 214 h 669"/>
                  <a:gd name="T144" fmla="*/ 491 w 544"/>
                  <a:gd name="T145" fmla="+- 0 214 96"/>
                  <a:gd name="T146" fmla="*/ 214 h 669"/>
                  <a:gd name="T147" fmla="*/ 350 w 544"/>
                  <a:gd name="T148" fmla="+- 0 195 96"/>
                  <a:gd name="T149" fmla="*/ 195 h 669"/>
                  <a:gd name="T150" fmla="*/ 349 w 544"/>
                  <a:gd name="T151" fmla="+- 0 194 96"/>
                  <a:gd name="T152" fmla="*/ 194 h 669"/>
                  <a:gd name="T153" fmla="*/ 350 w 544"/>
                  <a:gd name="T154" fmla="+- 0 136 96"/>
                  <a:gd name="T155" fmla="*/ 136 h 669"/>
                  <a:gd name="T156" fmla="*/ 471 w 544"/>
                  <a:gd name="T157" fmla="+- 0 195 96"/>
                  <a:gd name="T158" fmla="*/ 195 h 66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Lst>
                <a:rect l="0" t="0" r="r" b="b"/>
                <a:pathLst>
                  <a:path w="544" h="669">
                    <a:moveTo>
                      <a:pt x="3" y="590"/>
                    </a:moveTo>
                    <a:lnTo>
                      <a:pt x="8" y="611"/>
                    </a:lnTo>
                    <a:lnTo>
                      <a:pt x="28" y="641"/>
                    </a:lnTo>
                    <a:lnTo>
                      <a:pt x="59" y="662"/>
                    </a:lnTo>
                    <a:lnTo>
                      <a:pt x="97" y="669"/>
                    </a:lnTo>
                    <a:lnTo>
                      <a:pt x="446" y="669"/>
                    </a:lnTo>
                    <a:lnTo>
                      <a:pt x="484" y="662"/>
                    </a:lnTo>
                    <a:lnTo>
                      <a:pt x="515" y="641"/>
                    </a:lnTo>
                    <a:lnTo>
                      <a:pt x="523" y="629"/>
                    </a:lnTo>
                    <a:lnTo>
                      <a:pt x="97" y="629"/>
                    </a:lnTo>
                    <a:lnTo>
                      <a:pt x="75" y="625"/>
                    </a:lnTo>
                    <a:lnTo>
                      <a:pt x="57" y="613"/>
                    </a:lnTo>
                    <a:lnTo>
                      <a:pt x="45" y="596"/>
                    </a:lnTo>
                    <a:lnTo>
                      <a:pt x="9" y="596"/>
                    </a:lnTo>
                    <a:lnTo>
                      <a:pt x="3" y="590"/>
                    </a:lnTo>
                    <a:close/>
                    <a:moveTo>
                      <a:pt x="532" y="158"/>
                    </a:moveTo>
                    <a:lnTo>
                      <a:pt x="350" y="158"/>
                    </a:lnTo>
                    <a:lnTo>
                      <a:pt x="350" y="193"/>
                    </a:lnTo>
                    <a:lnTo>
                      <a:pt x="503" y="193"/>
                    </a:lnTo>
                    <a:lnTo>
                      <a:pt x="503" y="574"/>
                    </a:lnTo>
                    <a:lnTo>
                      <a:pt x="499" y="595"/>
                    </a:lnTo>
                    <a:lnTo>
                      <a:pt x="486" y="613"/>
                    </a:lnTo>
                    <a:lnTo>
                      <a:pt x="468" y="625"/>
                    </a:lnTo>
                    <a:lnTo>
                      <a:pt x="446" y="629"/>
                    </a:lnTo>
                    <a:lnTo>
                      <a:pt x="523" y="629"/>
                    </a:lnTo>
                    <a:lnTo>
                      <a:pt x="536" y="611"/>
                    </a:lnTo>
                    <a:lnTo>
                      <a:pt x="543" y="574"/>
                    </a:lnTo>
                    <a:lnTo>
                      <a:pt x="543" y="172"/>
                    </a:lnTo>
                    <a:lnTo>
                      <a:pt x="541" y="167"/>
                    </a:lnTo>
                    <a:lnTo>
                      <a:pt x="532" y="158"/>
                    </a:lnTo>
                    <a:close/>
                    <a:moveTo>
                      <a:pt x="31" y="519"/>
                    </a:moveTo>
                    <a:lnTo>
                      <a:pt x="9" y="519"/>
                    </a:lnTo>
                    <a:lnTo>
                      <a:pt x="0" y="528"/>
                    </a:lnTo>
                    <a:lnTo>
                      <a:pt x="0" y="574"/>
                    </a:lnTo>
                    <a:lnTo>
                      <a:pt x="3" y="590"/>
                    </a:lnTo>
                    <a:lnTo>
                      <a:pt x="9" y="596"/>
                    </a:lnTo>
                    <a:lnTo>
                      <a:pt x="31" y="596"/>
                    </a:lnTo>
                    <a:lnTo>
                      <a:pt x="40" y="587"/>
                    </a:lnTo>
                    <a:lnTo>
                      <a:pt x="40" y="528"/>
                    </a:lnTo>
                    <a:lnTo>
                      <a:pt x="31" y="519"/>
                    </a:lnTo>
                    <a:close/>
                    <a:moveTo>
                      <a:pt x="40" y="574"/>
                    </a:moveTo>
                    <a:lnTo>
                      <a:pt x="40" y="587"/>
                    </a:lnTo>
                    <a:lnTo>
                      <a:pt x="31" y="596"/>
                    </a:lnTo>
                    <a:lnTo>
                      <a:pt x="45" y="596"/>
                    </a:lnTo>
                    <a:lnTo>
                      <a:pt x="44" y="595"/>
                    </a:lnTo>
                    <a:lnTo>
                      <a:pt x="40" y="574"/>
                    </a:lnTo>
                    <a:close/>
                    <a:moveTo>
                      <a:pt x="0" y="574"/>
                    </a:moveTo>
                    <a:lnTo>
                      <a:pt x="0" y="587"/>
                    </a:lnTo>
                    <a:lnTo>
                      <a:pt x="3" y="590"/>
                    </a:lnTo>
                    <a:lnTo>
                      <a:pt x="0" y="574"/>
                    </a:lnTo>
                    <a:close/>
                    <a:moveTo>
                      <a:pt x="368" y="0"/>
                    </a:moveTo>
                    <a:lnTo>
                      <a:pt x="97" y="0"/>
                    </a:lnTo>
                    <a:lnTo>
                      <a:pt x="59" y="8"/>
                    </a:lnTo>
                    <a:lnTo>
                      <a:pt x="28" y="28"/>
                    </a:lnTo>
                    <a:lnTo>
                      <a:pt x="8" y="58"/>
                    </a:lnTo>
                    <a:lnTo>
                      <a:pt x="0" y="95"/>
                    </a:lnTo>
                    <a:lnTo>
                      <a:pt x="0" y="528"/>
                    </a:lnTo>
                    <a:lnTo>
                      <a:pt x="9" y="519"/>
                    </a:lnTo>
                    <a:lnTo>
                      <a:pt x="40" y="519"/>
                    </a:lnTo>
                    <a:lnTo>
                      <a:pt x="40" y="95"/>
                    </a:lnTo>
                    <a:lnTo>
                      <a:pt x="44" y="74"/>
                    </a:lnTo>
                    <a:lnTo>
                      <a:pt x="57" y="56"/>
                    </a:lnTo>
                    <a:lnTo>
                      <a:pt x="75" y="44"/>
                    </a:lnTo>
                    <a:lnTo>
                      <a:pt x="97" y="40"/>
                    </a:lnTo>
                    <a:lnTo>
                      <a:pt x="411" y="40"/>
                    </a:lnTo>
                    <a:lnTo>
                      <a:pt x="373" y="2"/>
                    </a:lnTo>
                    <a:lnTo>
                      <a:pt x="368" y="0"/>
                    </a:lnTo>
                    <a:close/>
                    <a:moveTo>
                      <a:pt x="40" y="519"/>
                    </a:moveTo>
                    <a:lnTo>
                      <a:pt x="31" y="519"/>
                    </a:lnTo>
                    <a:lnTo>
                      <a:pt x="40" y="528"/>
                    </a:lnTo>
                    <a:lnTo>
                      <a:pt x="40" y="519"/>
                    </a:lnTo>
                    <a:close/>
                    <a:moveTo>
                      <a:pt x="349" y="138"/>
                    </a:moveTo>
                    <a:lnTo>
                      <a:pt x="116" y="138"/>
                    </a:lnTo>
                    <a:lnTo>
                      <a:pt x="112" y="143"/>
                    </a:lnTo>
                    <a:lnTo>
                      <a:pt x="112" y="154"/>
                    </a:lnTo>
                    <a:lnTo>
                      <a:pt x="116" y="158"/>
                    </a:lnTo>
                    <a:lnTo>
                      <a:pt x="349" y="158"/>
                    </a:lnTo>
                    <a:lnTo>
                      <a:pt x="350" y="158"/>
                    </a:lnTo>
                    <a:lnTo>
                      <a:pt x="532" y="158"/>
                    </a:lnTo>
                    <a:lnTo>
                      <a:pt x="512" y="139"/>
                    </a:lnTo>
                    <a:lnTo>
                      <a:pt x="350" y="139"/>
                    </a:lnTo>
                    <a:lnTo>
                      <a:pt x="349" y="138"/>
                    </a:lnTo>
                    <a:close/>
                    <a:moveTo>
                      <a:pt x="491" y="118"/>
                    </a:moveTo>
                    <a:lnTo>
                      <a:pt x="350" y="118"/>
                    </a:lnTo>
                    <a:lnTo>
                      <a:pt x="350" y="139"/>
                    </a:lnTo>
                    <a:lnTo>
                      <a:pt x="512" y="139"/>
                    </a:lnTo>
                    <a:lnTo>
                      <a:pt x="491" y="118"/>
                    </a:lnTo>
                    <a:close/>
                    <a:moveTo>
                      <a:pt x="349" y="98"/>
                    </a:moveTo>
                    <a:lnTo>
                      <a:pt x="116" y="98"/>
                    </a:lnTo>
                    <a:lnTo>
                      <a:pt x="112" y="103"/>
                    </a:lnTo>
                    <a:lnTo>
                      <a:pt x="112" y="114"/>
                    </a:lnTo>
                    <a:lnTo>
                      <a:pt x="116" y="118"/>
                    </a:lnTo>
                    <a:lnTo>
                      <a:pt x="349" y="118"/>
                    </a:lnTo>
                    <a:lnTo>
                      <a:pt x="350" y="118"/>
                    </a:lnTo>
                    <a:lnTo>
                      <a:pt x="491" y="118"/>
                    </a:lnTo>
                    <a:lnTo>
                      <a:pt x="471" y="99"/>
                    </a:lnTo>
                    <a:lnTo>
                      <a:pt x="350" y="99"/>
                    </a:lnTo>
                    <a:lnTo>
                      <a:pt x="349" y="99"/>
                    </a:lnTo>
                    <a:lnTo>
                      <a:pt x="349" y="98"/>
                    </a:lnTo>
                    <a:close/>
                    <a:moveTo>
                      <a:pt x="411" y="40"/>
                    </a:moveTo>
                    <a:lnTo>
                      <a:pt x="350" y="40"/>
                    </a:lnTo>
                    <a:lnTo>
                      <a:pt x="350" y="99"/>
                    </a:lnTo>
                    <a:lnTo>
                      <a:pt x="471" y="99"/>
                    </a:lnTo>
                    <a:lnTo>
                      <a:pt x="411" y="4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pic>
            <p:nvPicPr>
              <p:cNvPr id="22" name="Picture 3">
                <a:extLst>
                  <a:ext uri="{FF2B5EF4-FFF2-40B4-BE49-F238E27FC236}">
                    <a16:creationId xmlns:a16="http://schemas.microsoft.com/office/drawing/2014/main" id="{95D228FA-2A94-4A10-A030-CBF9D48B2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424"/>
                <a:ext cx="261" cy="161"/>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
                <a:extLst>
                  <a:ext uri="{FF2B5EF4-FFF2-40B4-BE49-F238E27FC236}">
                    <a16:creationId xmlns:a16="http://schemas.microsoft.com/office/drawing/2014/main" id="{1D3EAF57-26D7-4EDC-B7EE-D2816B0E7564}"/>
                  </a:ext>
                </a:extLst>
              </p:cNvPr>
              <p:cNvSpPr>
                <a:spLocks/>
              </p:cNvSpPr>
              <p:nvPr/>
            </p:nvSpPr>
            <p:spPr bwMode="auto">
              <a:xfrm>
                <a:off x="110" y="0"/>
                <a:ext cx="544" cy="669"/>
              </a:xfrm>
              <a:custGeom>
                <a:avLst/>
                <a:gdLst>
                  <a:gd name="T0" fmla="+- 0 633 110"/>
                  <a:gd name="T1" fmla="*/ T0 w 544"/>
                  <a:gd name="T2" fmla="*/ 40 h 669"/>
                  <a:gd name="T3" fmla="+- 0 556 110"/>
                  <a:gd name="T4" fmla="*/ T3 w 544"/>
                  <a:gd name="T5" fmla="*/ 40 h 669"/>
                  <a:gd name="T6" fmla="+- 0 578 110"/>
                  <a:gd name="T7" fmla="*/ T6 w 544"/>
                  <a:gd name="T8" fmla="*/ 44 h 669"/>
                  <a:gd name="T9" fmla="+- 0 596 110"/>
                  <a:gd name="T10" fmla="*/ T9 w 544"/>
                  <a:gd name="T11" fmla="*/ 56 h 669"/>
                  <a:gd name="T12" fmla="+- 0 608 110"/>
                  <a:gd name="T13" fmla="*/ T12 w 544"/>
                  <a:gd name="T14" fmla="*/ 74 h 669"/>
                  <a:gd name="T15" fmla="+- 0 613 110"/>
                  <a:gd name="T16" fmla="*/ T15 w 544"/>
                  <a:gd name="T17" fmla="*/ 95 h 669"/>
                  <a:gd name="T18" fmla="+- 0 613 110"/>
                  <a:gd name="T19" fmla="*/ T18 w 544"/>
                  <a:gd name="T20" fmla="*/ 574 h 669"/>
                  <a:gd name="T21" fmla="+- 0 608 110"/>
                  <a:gd name="T22" fmla="*/ T21 w 544"/>
                  <a:gd name="T23" fmla="*/ 595 h 669"/>
                  <a:gd name="T24" fmla="+- 0 596 110"/>
                  <a:gd name="T25" fmla="*/ T24 w 544"/>
                  <a:gd name="T26" fmla="*/ 613 h 669"/>
                  <a:gd name="T27" fmla="+- 0 578 110"/>
                  <a:gd name="T28" fmla="*/ T27 w 544"/>
                  <a:gd name="T29" fmla="*/ 625 h 669"/>
                  <a:gd name="T30" fmla="+- 0 556 110"/>
                  <a:gd name="T31" fmla="*/ T30 w 544"/>
                  <a:gd name="T32" fmla="*/ 629 h 669"/>
                  <a:gd name="T33" fmla="+- 0 541 110"/>
                  <a:gd name="T34" fmla="*/ T33 w 544"/>
                  <a:gd name="T35" fmla="*/ 629 h 669"/>
                  <a:gd name="T36" fmla="+- 0 541 110"/>
                  <a:gd name="T37" fmla="*/ T36 w 544"/>
                  <a:gd name="T38" fmla="*/ 669 h 669"/>
                  <a:gd name="T39" fmla="+- 0 556 110"/>
                  <a:gd name="T40" fmla="*/ T39 w 544"/>
                  <a:gd name="T41" fmla="*/ 669 h 669"/>
                  <a:gd name="T42" fmla="+- 0 594 110"/>
                  <a:gd name="T43" fmla="*/ T42 w 544"/>
                  <a:gd name="T44" fmla="*/ 661 h 669"/>
                  <a:gd name="T45" fmla="+- 0 624 110"/>
                  <a:gd name="T46" fmla="*/ T45 w 544"/>
                  <a:gd name="T47" fmla="*/ 641 h 669"/>
                  <a:gd name="T48" fmla="+- 0 645 110"/>
                  <a:gd name="T49" fmla="*/ T48 w 544"/>
                  <a:gd name="T50" fmla="*/ 611 h 669"/>
                  <a:gd name="T51" fmla="+- 0 653 110"/>
                  <a:gd name="T52" fmla="*/ T51 w 544"/>
                  <a:gd name="T53" fmla="*/ 574 h 669"/>
                  <a:gd name="T54" fmla="+- 0 653 110"/>
                  <a:gd name="T55" fmla="*/ T54 w 544"/>
                  <a:gd name="T56" fmla="*/ 93 h 669"/>
                  <a:gd name="T57" fmla="+- 0 653 110"/>
                  <a:gd name="T58" fmla="*/ T57 w 544"/>
                  <a:gd name="T59" fmla="*/ 92 h 669"/>
                  <a:gd name="T60" fmla="+- 0 653 110"/>
                  <a:gd name="T61" fmla="*/ T60 w 544"/>
                  <a:gd name="T62" fmla="*/ 91 h 669"/>
                  <a:gd name="T63" fmla="+- 0 644 110"/>
                  <a:gd name="T64" fmla="*/ T63 w 544"/>
                  <a:gd name="T65" fmla="*/ 56 h 669"/>
                  <a:gd name="T66" fmla="+- 0 633 110"/>
                  <a:gd name="T67" fmla="*/ T66 w 544"/>
                  <a:gd name="T68" fmla="*/ 40 h 669"/>
                  <a:gd name="T69" fmla="+- 0 556 110"/>
                  <a:gd name="T70" fmla="*/ T69 w 544"/>
                  <a:gd name="T71" fmla="*/ 0 h 669"/>
                  <a:gd name="T72" fmla="+- 0 207 110"/>
                  <a:gd name="T73" fmla="*/ T72 w 544"/>
                  <a:gd name="T74" fmla="*/ 0 h 669"/>
                  <a:gd name="T75" fmla="+- 0 169 110"/>
                  <a:gd name="T76" fmla="*/ T75 w 544"/>
                  <a:gd name="T77" fmla="*/ 8 h 669"/>
                  <a:gd name="T78" fmla="+- 0 138 110"/>
                  <a:gd name="T79" fmla="*/ T78 w 544"/>
                  <a:gd name="T80" fmla="*/ 28 h 669"/>
                  <a:gd name="T81" fmla="+- 0 117 110"/>
                  <a:gd name="T82" fmla="*/ T81 w 544"/>
                  <a:gd name="T83" fmla="*/ 58 h 669"/>
                  <a:gd name="T84" fmla="+- 0 110 110"/>
                  <a:gd name="T85" fmla="*/ T84 w 544"/>
                  <a:gd name="T86" fmla="*/ 95 h 669"/>
                  <a:gd name="T87" fmla="+- 0 110 110"/>
                  <a:gd name="T88" fmla="*/ T87 w 544"/>
                  <a:gd name="T89" fmla="*/ 99 h 669"/>
                  <a:gd name="T90" fmla="+- 0 150 110"/>
                  <a:gd name="T91" fmla="*/ T90 w 544"/>
                  <a:gd name="T92" fmla="*/ 99 h 669"/>
                  <a:gd name="T93" fmla="+- 0 150 110"/>
                  <a:gd name="T94" fmla="*/ T93 w 544"/>
                  <a:gd name="T95" fmla="*/ 95 h 669"/>
                  <a:gd name="T96" fmla="+- 0 154 110"/>
                  <a:gd name="T97" fmla="*/ T96 w 544"/>
                  <a:gd name="T98" fmla="*/ 74 h 669"/>
                  <a:gd name="T99" fmla="+- 0 166 110"/>
                  <a:gd name="T100" fmla="*/ T99 w 544"/>
                  <a:gd name="T101" fmla="*/ 56 h 669"/>
                  <a:gd name="T102" fmla="+- 0 185 110"/>
                  <a:gd name="T103" fmla="*/ T102 w 544"/>
                  <a:gd name="T104" fmla="*/ 44 h 669"/>
                  <a:gd name="T105" fmla="+- 0 207 110"/>
                  <a:gd name="T106" fmla="*/ T105 w 544"/>
                  <a:gd name="T107" fmla="*/ 40 h 669"/>
                  <a:gd name="T108" fmla="+- 0 633 110"/>
                  <a:gd name="T109" fmla="*/ T108 w 544"/>
                  <a:gd name="T110" fmla="*/ 40 h 669"/>
                  <a:gd name="T111" fmla="+- 0 623 110"/>
                  <a:gd name="T112" fmla="*/ T111 w 544"/>
                  <a:gd name="T113" fmla="*/ 27 h 669"/>
                  <a:gd name="T114" fmla="+- 0 593 110"/>
                  <a:gd name="T115" fmla="*/ T114 w 544"/>
                  <a:gd name="T116" fmla="*/ 7 h 669"/>
                  <a:gd name="T117" fmla="+- 0 556 110"/>
                  <a:gd name="T118" fmla="*/ T117 w 544"/>
                  <a:gd name="T119" fmla="*/ 0 h 669"/>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Lst>
                <a:rect l="0" t="0" r="r" b="b"/>
                <a:pathLst>
                  <a:path w="544" h="669">
                    <a:moveTo>
                      <a:pt x="523" y="40"/>
                    </a:moveTo>
                    <a:lnTo>
                      <a:pt x="446" y="40"/>
                    </a:lnTo>
                    <a:lnTo>
                      <a:pt x="468" y="44"/>
                    </a:lnTo>
                    <a:lnTo>
                      <a:pt x="486" y="56"/>
                    </a:lnTo>
                    <a:lnTo>
                      <a:pt x="498" y="74"/>
                    </a:lnTo>
                    <a:lnTo>
                      <a:pt x="503" y="95"/>
                    </a:lnTo>
                    <a:lnTo>
                      <a:pt x="503" y="574"/>
                    </a:lnTo>
                    <a:lnTo>
                      <a:pt x="498" y="595"/>
                    </a:lnTo>
                    <a:lnTo>
                      <a:pt x="486" y="613"/>
                    </a:lnTo>
                    <a:lnTo>
                      <a:pt x="468" y="625"/>
                    </a:lnTo>
                    <a:lnTo>
                      <a:pt x="446" y="629"/>
                    </a:lnTo>
                    <a:lnTo>
                      <a:pt x="431" y="629"/>
                    </a:lnTo>
                    <a:lnTo>
                      <a:pt x="431" y="669"/>
                    </a:lnTo>
                    <a:lnTo>
                      <a:pt x="446" y="669"/>
                    </a:lnTo>
                    <a:lnTo>
                      <a:pt x="484" y="661"/>
                    </a:lnTo>
                    <a:lnTo>
                      <a:pt x="514" y="641"/>
                    </a:lnTo>
                    <a:lnTo>
                      <a:pt x="535" y="611"/>
                    </a:lnTo>
                    <a:lnTo>
                      <a:pt x="543" y="574"/>
                    </a:lnTo>
                    <a:lnTo>
                      <a:pt x="543" y="93"/>
                    </a:lnTo>
                    <a:lnTo>
                      <a:pt x="543" y="92"/>
                    </a:lnTo>
                    <a:lnTo>
                      <a:pt x="543" y="91"/>
                    </a:lnTo>
                    <a:lnTo>
                      <a:pt x="534" y="56"/>
                    </a:lnTo>
                    <a:lnTo>
                      <a:pt x="523" y="40"/>
                    </a:lnTo>
                    <a:close/>
                    <a:moveTo>
                      <a:pt x="446" y="0"/>
                    </a:moveTo>
                    <a:lnTo>
                      <a:pt x="97" y="0"/>
                    </a:lnTo>
                    <a:lnTo>
                      <a:pt x="59" y="8"/>
                    </a:lnTo>
                    <a:lnTo>
                      <a:pt x="28" y="28"/>
                    </a:lnTo>
                    <a:lnTo>
                      <a:pt x="7" y="58"/>
                    </a:lnTo>
                    <a:lnTo>
                      <a:pt x="0" y="95"/>
                    </a:lnTo>
                    <a:lnTo>
                      <a:pt x="0" y="99"/>
                    </a:lnTo>
                    <a:lnTo>
                      <a:pt x="40" y="99"/>
                    </a:lnTo>
                    <a:lnTo>
                      <a:pt x="40" y="95"/>
                    </a:lnTo>
                    <a:lnTo>
                      <a:pt x="44" y="74"/>
                    </a:lnTo>
                    <a:lnTo>
                      <a:pt x="56" y="56"/>
                    </a:lnTo>
                    <a:lnTo>
                      <a:pt x="75" y="44"/>
                    </a:lnTo>
                    <a:lnTo>
                      <a:pt x="97" y="40"/>
                    </a:lnTo>
                    <a:lnTo>
                      <a:pt x="523" y="40"/>
                    </a:lnTo>
                    <a:lnTo>
                      <a:pt x="513" y="27"/>
                    </a:lnTo>
                    <a:lnTo>
                      <a:pt x="483" y="7"/>
                    </a:lnTo>
                    <a:lnTo>
                      <a:pt x="446"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grpSp>
      </p:grpSp>
      <p:grpSp>
        <p:nvGrpSpPr>
          <p:cNvPr id="2057" name="Group 2056">
            <a:extLst>
              <a:ext uri="{FF2B5EF4-FFF2-40B4-BE49-F238E27FC236}">
                <a16:creationId xmlns:a16="http://schemas.microsoft.com/office/drawing/2014/main" id="{5DAC2C4D-CE90-4B43-9317-534B5352E658}"/>
              </a:ext>
            </a:extLst>
          </p:cNvPr>
          <p:cNvGrpSpPr/>
          <p:nvPr/>
        </p:nvGrpSpPr>
        <p:grpSpPr>
          <a:xfrm>
            <a:off x="4121334" y="1652317"/>
            <a:ext cx="901337" cy="840937"/>
            <a:chOff x="3971108" y="1060088"/>
            <a:chExt cx="1201783" cy="1121249"/>
          </a:xfrm>
        </p:grpSpPr>
        <p:sp>
          <p:nvSpPr>
            <p:cNvPr id="34" name="Rectangle 33">
              <a:extLst>
                <a:ext uri="{FF2B5EF4-FFF2-40B4-BE49-F238E27FC236}">
                  <a16:creationId xmlns:a16="http://schemas.microsoft.com/office/drawing/2014/main" id="{25CBA9D2-F082-4A42-AB94-BCFA64096D26}"/>
                </a:ext>
              </a:extLst>
            </p:cNvPr>
            <p:cNvSpPr/>
            <p:nvPr/>
          </p:nvSpPr>
          <p:spPr>
            <a:xfrm>
              <a:off x="3971108" y="1060088"/>
              <a:ext cx="1201783" cy="1121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048" name="Group 14">
              <a:extLst>
                <a:ext uri="{FF2B5EF4-FFF2-40B4-BE49-F238E27FC236}">
                  <a16:creationId xmlns:a16="http://schemas.microsoft.com/office/drawing/2014/main" id="{C2CF59C7-2509-492F-A707-26308DF3144D}"/>
                </a:ext>
              </a:extLst>
            </p:cNvPr>
            <p:cNvGrpSpPr>
              <a:grpSpLocks/>
            </p:cNvGrpSpPr>
            <p:nvPr/>
          </p:nvGrpSpPr>
          <p:grpSpPr bwMode="auto">
            <a:xfrm>
              <a:off x="4151209" y="1267137"/>
              <a:ext cx="822960" cy="625630"/>
              <a:chOff x="11992" y="307"/>
              <a:chExt cx="905" cy="677"/>
            </a:xfrm>
          </p:grpSpPr>
          <p:sp>
            <p:nvSpPr>
              <p:cNvPr id="2049" name="Freeform 15">
                <a:extLst>
                  <a:ext uri="{FF2B5EF4-FFF2-40B4-BE49-F238E27FC236}">
                    <a16:creationId xmlns:a16="http://schemas.microsoft.com/office/drawing/2014/main" id="{89FCAF4E-59E6-4561-AC32-F23321C16BA1}"/>
                  </a:ext>
                </a:extLst>
              </p:cNvPr>
              <p:cNvSpPr>
                <a:spLocks/>
              </p:cNvSpPr>
              <p:nvPr/>
            </p:nvSpPr>
            <p:spPr bwMode="auto">
              <a:xfrm>
                <a:off x="12032" y="307"/>
                <a:ext cx="692" cy="472"/>
              </a:xfrm>
              <a:custGeom>
                <a:avLst/>
                <a:gdLst>
                  <a:gd name="T0" fmla="+- 0 12648 12032"/>
                  <a:gd name="T1" fmla="*/ T0 w 692"/>
                  <a:gd name="T2" fmla="+- 0 307 307"/>
                  <a:gd name="T3" fmla="*/ 307 h 472"/>
                  <a:gd name="T4" fmla="+- 0 12107 12032"/>
                  <a:gd name="T5" fmla="*/ T4 w 692"/>
                  <a:gd name="T6" fmla="+- 0 307 307"/>
                  <a:gd name="T7" fmla="*/ 307 h 472"/>
                  <a:gd name="T8" fmla="+- 0 12078 12032"/>
                  <a:gd name="T9" fmla="*/ T8 w 692"/>
                  <a:gd name="T10" fmla="+- 0 313 307"/>
                  <a:gd name="T11" fmla="*/ 313 h 472"/>
                  <a:gd name="T12" fmla="+- 0 12054 12032"/>
                  <a:gd name="T13" fmla="*/ T12 w 692"/>
                  <a:gd name="T14" fmla="+- 0 329 307"/>
                  <a:gd name="T15" fmla="*/ 329 h 472"/>
                  <a:gd name="T16" fmla="+- 0 12037 12032"/>
                  <a:gd name="T17" fmla="*/ T16 w 692"/>
                  <a:gd name="T18" fmla="+- 0 352 307"/>
                  <a:gd name="T19" fmla="*/ 352 h 472"/>
                  <a:gd name="T20" fmla="+- 0 12032 12032"/>
                  <a:gd name="T21" fmla="*/ T20 w 692"/>
                  <a:gd name="T22" fmla="+- 0 380 307"/>
                  <a:gd name="T23" fmla="*/ 380 h 472"/>
                  <a:gd name="T24" fmla="+- 0 12032 12032"/>
                  <a:gd name="T25" fmla="*/ T24 w 692"/>
                  <a:gd name="T26" fmla="+- 0 706 307"/>
                  <a:gd name="T27" fmla="*/ 706 h 472"/>
                  <a:gd name="T28" fmla="+- 0 12037 12032"/>
                  <a:gd name="T29" fmla="*/ T28 w 692"/>
                  <a:gd name="T30" fmla="+- 0 734 307"/>
                  <a:gd name="T31" fmla="*/ 734 h 472"/>
                  <a:gd name="T32" fmla="+- 0 12054 12032"/>
                  <a:gd name="T33" fmla="*/ T32 w 692"/>
                  <a:gd name="T34" fmla="+- 0 757 307"/>
                  <a:gd name="T35" fmla="*/ 757 h 472"/>
                  <a:gd name="T36" fmla="+- 0 12078 12032"/>
                  <a:gd name="T37" fmla="*/ T36 w 692"/>
                  <a:gd name="T38" fmla="+- 0 773 307"/>
                  <a:gd name="T39" fmla="*/ 773 h 472"/>
                  <a:gd name="T40" fmla="+- 0 12107 12032"/>
                  <a:gd name="T41" fmla="*/ T40 w 692"/>
                  <a:gd name="T42" fmla="+- 0 779 307"/>
                  <a:gd name="T43" fmla="*/ 779 h 472"/>
                  <a:gd name="T44" fmla="+- 0 12648 12032"/>
                  <a:gd name="T45" fmla="*/ T44 w 692"/>
                  <a:gd name="T46" fmla="+- 0 779 307"/>
                  <a:gd name="T47" fmla="*/ 779 h 472"/>
                  <a:gd name="T48" fmla="+- 0 12677 12032"/>
                  <a:gd name="T49" fmla="*/ T48 w 692"/>
                  <a:gd name="T50" fmla="+- 0 773 307"/>
                  <a:gd name="T51" fmla="*/ 773 h 472"/>
                  <a:gd name="T52" fmla="+- 0 12701 12032"/>
                  <a:gd name="T53" fmla="*/ T52 w 692"/>
                  <a:gd name="T54" fmla="+- 0 757 307"/>
                  <a:gd name="T55" fmla="*/ 757 h 472"/>
                  <a:gd name="T56" fmla="+- 0 12718 12032"/>
                  <a:gd name="T57" fmla="*/ T56 w 692"/>
                  <a:gd name="T58" fmla="+- 0 734 307"/>
                  <a:gd name="T59" fmla="*/ 734 h 472"/>
                  <a:gd name="T60" fmla="+- 0 12723 12032"/>
                  <a:gd name="T61" fmla="*/ T60 w 692"/>
                  <a:gd name="T62" fmla="+- 0 706 307"/>
                  <a:gd name="T63" fmla="*/ 706 h 472"/>
                  <a:gd name="T64" fmla="+- 0 12723 12032"/>
                  <a:gd name="T65" fmla="*/ T64 w 692"/>
                  <a:gd name="T66" fmla="+- 0 380 307"/>
                  <a:gd name="T67" fmla="*/ 380 h 472"/>
                  <a:gd name="T68" fmla="+- 0 12718 12032"/>
                  <a:gd name="T69" fmla="*/ T68 w 692"/>
                  <a:gd name="T70" fmla="+- 0 352 307"/>
                  <a:gd name="T71" fmla="*/ 352 h 472"/>
                  <a:gd name="T72" fmla="+- 0 12701 12032"/>
                  <a:gd name="T73" fmla="*/ T72 w 692"/>
                  <a:gd name="T74" fmla="+- 0 329 307"/>
                  <a:gd name="T75" fmla="*/ 329 h 472"/>
                  <a:gd name="T76" fmla="+- 0 12677 12032"/>
                  <a:gd name="T77" fmla="*/ T76 w 692"/>
                  <a:gd name="T78" fmla="+- 0 313 307"/>
                  <a:gd name="T79" fmla="*/ 313 h 472"/>
                  <a:gd name="T80" fmla="+- 0 12648 12032"/>
                  <a:gd name="T81" fmla="*/ T80 w 692"/>
                  <a:gd name="T82" fmla="+- 0 307 307"/>
                  <a:gd name="T83" fmla="*/ 307 h 4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92" h="472">
                    <a:moveTo>
                      <a:pt x="616" y="0"/>
                    </a:moveTo>
                    <a:lnTo>
                      <a:pt x="75" y="0"/>
                    </a:lnTo>
                    <a:lnTo>
                      <a:pt x="46" y="6"/>
                    </a:lnTo>
                    <a:lnTo>
                      <a:pt x="22" y="22"/>
                    </a:lnTo>
                    <a:lnTo>
                      <a:pt x="5" y="45"/>
                    </a:lnTo>
                    <a:lnTo>
                      <a:pt x="0" y="73"/>
                    </a:lnTo>
                    <a:lnTo>
                      <a:pt x="0" y="399"/>
                    </a:lnTo>
                    <a:lnTo>
                      <a:pt x="5" y="427"/>
                    </a:lnTo>
                    <a:lnTo>
                      <a:pt x="22" y="450"/>
                    </a:lnTo>
                    <a:lnTo>
                      <a:pt x="46" y="466"/>
                    </a:lnTo>
                    <a:lnTo>
                      <a:pt x="75" y="472"/>
                    </a:lnTo>
                    <a:lnTo>
                      <a:pt x="616" y="472"/>
                    </a:lnTo>
                    <a:lnTo>
                      <a:pt x="645" y="466"/>
                    </a:lnTo>
                    <a:lnTo>
                      <a:pt x="669" y="450"/>
                    </a:lnTo>
                    <a:lnTo>
                      <a:pt x="686" y="427"/>
                    </a:lnTo>
                    <a:lnTo>
                      <a:pt x="691" y="399"/>
                    </a:lnTo>
                    <a:lnTo>
                      <a:pt x="691" y="73"/>
                    </a:lnTo>
                    <a:lnTo>
                      <a:pt x="686" y="45"/>
                    </a:lnTo>
                    <a:lnTo>
                      <a:pt x="669" y="22"/>
                    </a:lnTo>
                    <a:lnTo>
                      <a:pt x="645" y="6"/>
                    </a:lnTo>
                    <a:lnTo>
                      <a:pt x="616"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2050" name="Freeform 16">
                <a:extLst>
                  <a:ext uri="{FF2B5EF4-FFF2-40B4-BE49-F238E27FC236}">
                    <a16:creationId xmlns:a16="http://schemas.microsoft.com/office/drawing/2014/main" id="{DE8B78EE-7F35-46A3-BA2B-17E5CD1E6189}"/>
                  </a:ext>
                </a:extLst>
              </p:cNvPr>
              <p:cNvSpPr>
                <a:spLocks/>
              </p:cNvSpPr>
              <p:nvPr/>
            </p:nvSpPr>
            <p:spPr bwMode="auto">
              <a:xfrm>
                <a:off x="12063" y="339"/>
                <a:ext cx="629" cy="409"/>
              </a:xfrm>
              <a:custGeom>
                <a:avLst/>
                <a:gdLst>
                  <a:gd name="T0" fmla="+- 0 12628 12063"/>
                  <a:gd name="T1" fmla="*/ T0 w 629"/>
                  <a:gd name="T2" fmla="+- 0 339 339"/>
                  <a:gd name="T3" fmla="*/ 339 h 409"/>
                  <a:gd name="T4" fmla="+- 0 12127 12063"/>
                  <a:gd name="T5" fmla="*/ T4 w 629"/>
                  <a:gd name="T6" fmla="+- 0 339 339"/>
                  <a:gd name="T7" fmla="*/ 339 h 409"/>
                  <a:gd name="T8" fmla="+- 0 12102 12063"/>
                  <a:gd name="T9" fmla="*/ T8 w 629"/>
                  <a:gd name="T10" fmla="+- 0 344 339"/>
                  <a:gd name="T11" fmla="*/ 344 h 409"/>
                  <a:gd name="T12" fmla="+- 0 12082 12063"/>
                  <a:gd name="T13" fmla="*/ T12 w 629"/>
                  <a:gd name="T14" fmla="+- 0 357 339"/>
                  <a:gd name="T15" fmla="*/ 357 h 409"/>
                  <a:gd name="T16" fmla="+- 0 12068 12063"/>
                  <a:gd name="T17" fmla="*/ T16 w 629"/>
                  <a:gd name="T18" fmla="+- 0 377 339"/>
                  <a:gd name="T19" fmla="*/ 377 h 409"/>
                  <a:gd name="T20" fmla="+- 0 12063 12063"/>
                  <a:gd name="T21" fmla="*/ T20 w 629"/>
                  <a:gd name="T22" fmla="+- 0 402 339"/>
                  <a:gd name="T23" fmla="*/ 402 h 409"/>
                  <a:gd name="T24" fmla="+- 0 12063 12063"/>
                  <a:gd name="T25" fmla="*/ T24 w 629"/>
                  <a:gd name="T26" fmla="+- 0 684 339"/>
                  <a:gd name="T27" fmla="*/ 684 h 409"/>
                  <a:gd name="T28" fmla="+- 0 12068 12063"/>
                  <a:gd name="T29" fmla="*/ T28 w 629"/>
                  <a:gd name="T30" fmla="+- 0 709 339"/>
                  <a:gd name="T31" fmla="*/ 709 h 409"/>
                  <a:gd name="T32" fmla="+- 0 12082 12063"/>
                  <a:gd name="T33" fmla="*/ T32 w 629"/>
                  <a:gd name="T34" fmla="+- 0 729 339"/>
                  <a:gd name="T35" fmla="*/ 729 h 409"/>
                  <a:gd name="T36" fmla="+- 0 12102 12063"/>
                  <a:gd name="T37" fmla="*/ T36 w 629"/>
                  <a:gd name="T38" fmla="+- 0 742 339"/>
                  <a:gd name="T39" fmla="*/ 742 h 409"/>
                  <a:gd name="T40" fmla="+- 0 12127 12063"/>
                  <a:gd name="T41" fmla="*/ T40 w 629"/>
                  <a:gd name="T42" fmla="+- 0 747 339"/>
                  <a:gd name="T43" fmla="*/ 747 h 409"/>
                  <a:gd name="T44" fmla="+- 0 12628 12063"/>
                  <a:gd name="T45" fmla="*/ T44 w 629"/>
                  <a:gd name="T46" fmla="+- 0 747 339"/>
                  <a:gd name="T47" fmla="*/ 747 h 409"/>
                  <a:gd name="T48" fmla="+- 0 12653 12063"/>
                  <a:gd name="T49" fmla="*/ T48 w 629"/>
                  <a:gd name="T50" fmla="+- 0 742 339"/>
                  <a:gd name="T51" fmla="*/ 742 h 409"/>
                  <a:gd name="T52" fmla="+- 0 12673 12063"/>
                  <a:gd name="T53" fmla="*/ T52 w 629"/>
                  <a:gd name="T54" fmla="+- 0 729 339"/>
                  <a:gd name="T55" fmla="*/ 729 h 409"/>
                  <a:gd name="T56" fmla="+- 0 12687 12063"/>
                  <a:gd name="T57" fmla="*/ T56 w 629"/>
                  <a:gd name="T58" fmla="+- 0 709 339"/>
                  <a:gd name="T59" fmla="*/ 709 h 409"/>
                  <a:gd name="T60" fmla="+- 0 12692 12063"/>
                  <a:gd name="T61" fmla="*/ T60 w 629"/>
                  <a:gd name="T62" fmla="+- 0 684 339"/>
                  <a:gd name="T63" fmla="*/ 684 h 409"/>
                  <a:gd name="T64" fmla="+- 0 12692 12063"/>
                  <a:gd name="T65" fmla="*/ T64 w 629"/>
                  <a:gd name="T66" fmla="+- 0 402 339"/>
                  <a:gd name="T67" fmla="*/ 402 h 409"/>
                  <a:gd name="T68" fmla="+- 0 12687 12063"/>
                  <a:gd name="T69" fmla="*/ T68 w 629"/>
                  <a:gd name="T70" fmla="+- 0 377 339"/>
                  <a:gd name="T71" fmla="*/ 377 h 409"/>
                  <a:gd name="T72" fmla="+- 0 12673 12063"/>
                  <a:gd name="T73" fmla="*/ T72 w 629"/>
                  <a:gd name="T74" fmla="+- 0 357 339"/>
                  <a:gd name="T75" fmla="*/ 357 h 409"/>
                  <a:gd name="T76" fmla="+- 0 12653 12063"/>
                  <a:gd name="T77" fmla="*/ T76 w 629"/>
                  <a:gd name="T78" fmla="+- 0 344 339"/>
                  <a:gd name="T79" fmla="*/ 344 h 409"/>
                  <a:gd name="T80" fmla="+- 0 12628 12063"/>
                  <a:gd name="T81" fmla="*/ T80 w 629"/>
                  <a:gd name="T82" fmla="+- 0 339 339"/>
                  <a:gd name="T83" fmla="*/ 339 h 4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29" h="409">
                    <a:moveTo>
                      <a:pt x="565" y="0"/>
                    </a:moveTo>
                    <a:lnTo>
                      <a:pt x="64" y="0"/>
                    </a:lnTo>
                    <a:lnTo>
                      <a:pt x="39" y="5"/>
                    </a:lnTo>
                    <a:lnTo>
                      <a:pt x="19" y="18"/>
                    </a:lnTo>
                    <a:lnTo>
                      <a:pt x="5" y="38"/>
                    </a:lnTo>
                    <a:lnTo>
                      <a:pt x="0" y="63"/>
                    </a:lnTo>
                    <a:lnTo>
                      <a:pt x="0" y="345"/>
                    </a:lnTo>
                    <a:lnTo>
                      <a:pt x="5" y="370"/>
                    </a:lnTo>
                    <a:lnTo>
                      <a:pt x="19" y="390"/>
                    </a:lnTo>
                    <a:lnTo>
                      <a:pt x="39" y="403"/>
                    </a:lnTo>
                    <a:lnTo>
                      <a:pt x="64" y="408"/>
                    </a:lnTo>
                    <a:lnTo>
                      <a:pt x="565" y="408"/>
                    </a:lnTo>
                    <a:lnTo>
                      <a:pt x="590" y="403"/>
                    </a:lnTo>
                    <a:lnTo>
                      <a:pt x="610" y="390"/>
                    </a:lnTo>
                    <a:lnTo>
                      <a:pt x="624" y="370"/>
                    </a:lnTo>
                    <a:lnTo>
                      <a:pt x="629" y="345"/>
                    </a:lnTo>
                    <a:lnTo>
                      <a:pt x="629" y="63"/>
                    </a:lnTo>
                    <a:lnTo>
                      <a:pt x="624" y="38"/>
                    </a:lnTo>
                    <a:lnTo>
                      <a:pt x="610" y="18"/>
                    </a:lnTo>
                    <a:lnTo>
                      <a:pt x="590" y="5"/>
                    </a:lnTo>
                    <a:lnTo>
                      <a:pt x="5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2052" name="Freeform 17">
                <a:extLst>
                  <a:ext uri="{FF2B5EF4-FFF2-40B4-BE49-F238E27FC236}">
                    <a16:creationId xmlns:a16="http://schemas.microsoft.com/office/drawing/2014/main" id="{FD1E8C96-CC98-4F1F-BC70-3F8B8DAC5F4F}"/>
                  </a:ext>
                </a:extLst>
              </p:cNvPr>
              <p:cNvSpPr>
                <a:spLocks/>
              </p:cNvSpPr>
              <p:nvPr/>
            </p:nvSpPr>
            <p:spPr bwMode="auto">
              <a:xfrm>
                <a:off x="12110" y="653"/>
                <a:ext cx="158" cy="32"/>
              </a:xfrm>
              <a:custGeom>
                <a:avLst/>
                <a:gdLst>
                  <a:gd name="T0" fmla="+- 0 12112 12110"/>
                  <a:gd name="T1" fmla="*/ T0 w 158"/>
                  <a:gd name="T2" fmla="+- 0 653 653"/>
                  <a:gd name="T3" fmla="*/ 653 h 32"/>
                  <a:gd name="T4" fmla="+- 0 12110 12110"/>
                  <a:gd name="T5" fmla="*/ T4 w 158"/>
                  <a:gd name="T6" fmla="+- 0 659 653"/>
                  <a:gd name="T7" fmla="*/ 659 h 32"/>
                  <a:gd name="T8" fmla="+- 0 12110 12110"/>
                  <a:gd name="T9" fmla="*/ T8 w 158"/>
                  <a:gd name="T10" fmla="+- 0 673 653"/>
                  <a:gd name="T11" fmla="*/ 673 h 32"/>
                  <a:gd name="T12" fmla="+- 0 12112 12110"/>
                  <a:gd name="T13" fmla="*/ T12 w 158"/>
                  <a:gd name="T14" fmla="+- 0 679 653"/>
                  <a:gd name="T15" fmla="*/ 679 h 32"/>
                  <a:gd name="T16" fmla="+- 0 12115 12110"/>
                  <a:gd name="T17" fmla="*/ T16 w 158"/>
                  <a:gd name="T18" fmla="+- 0 679 653"/>
                  <a:gd name="T19" fmla="*/ 679 h 32"/>
                  <a:gd name="T20" fmla="+- 0 12263 12110"/>
                  <a:gd name="T21" fmla="*/ T20 w 158"/>
                  <a:gd name="T22" fmla="+- 0 684 653"/>
                  <a:gd name="T23" fmla="*/ 684 h 32"/>
                  <a:gd name="T24" fmla="+- 0 12266 12110"/>
                  <a:gd name="T25" fmla="*/ T24 w 158"/>
                  <a:gd name="T26" fmla="+- 0 685 653"/>
                  <a:gd name="T27" fmla="*/ 685 h 32"/>
                  <a:gd name="T28" fmla="+- 0 12267 12110"/>
                  <a:gd name="T29" fmla="*/ T28 w 158"/>
                  <a:gd name="T30" fmla="+- 0 679 653"/>
                  <a:gd name="T31" fmla="*/ 679 h 32"/>
                  <a:gd name="T32" fmla="+- 0 12267 12110"/>
                  <a:gd name="T33" fmla="*/ T32 w 158"/>
                  <a:gd name="T34" fmla="+- 0 665 653"/>
                  <a:gd name="T35" fmla="*/ 665 h 32"/>
                  <a:gd name="T36" fmla="+- 0 12266 12110"/>
                  <a:gd name="T37" fmla="*/ T36 w 158"/>
                  <a:gd name="T38" fmla="+- 0 659 653"/>
                  <a:gd name="T39" fmla="*/ 659 h 32"/>
                  <a:gd name="T40" fmla="+- 0 12263 12110"/>
                  <a:gd name="T41" fmla="*/ T40 w 158"/>
                  <a:gd name="T42" fmla="+- 0 659 653"/>
                  <a:gd name="T43" fmla="*/ 659 h 32"/>
                  <a:gd name="T44" fmla="+- 0 12114 12110"/>
                  <a:gd name="T45" fmla="*/ T44 w 158"/>
                  <a:gd name="T46" fmla="+- 0 653 653"/>
                  <a:gd name="T47" fmla="*/ 653 h 32"/>
                  <a:gd name="T48" fmla="+- 0 12112 12110"/>
                  <a:gd name="T49" fmla="*/ T48 w 158"/>
                  <a:gd name="T50" fmla="+- 0 653 653"/>
                  <a:gd name="T51" fmla="*/ 653 h 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58" h="32">
                    <a:moveTo>
                      <a:pt x="2" y="0"/>
                    </a:moveTo>
                    <a:lnTo>
                      <a:pt x="0" y="6"/>
                    </a:lnTo>
                    <a:lnTo>
                      <a:pt x="0" y="20"/>
                    </a:lnTo>
                    <a:lnTo>
                      <a:pt x="2" y="26"/>
                    </a:lnTo>
                    <a:lnTo>
                      <a:pt x="5" y="26"/>
                    </a:lnTo>
                    <a:lnTo>
                      <a:pt x="153" y="31"/>
                    </a:lnTo>
                    <a:lnTo>
                      <a:pt x="156" y="32"/>
                    </a:lnTo>
                    <a:lnTo>
                      <a:pt x="157" y="26"/>
                    </a:lnTo>
                    <a:lnTo>
                      <a:pt x="157" y="12"/>
                    </a:lnTo>
                    <a:lnTo>
                      <a:pt x="156" y="6"/>
                    </a:lnTo>
                    <a:lnTo>
                      <a:pt x="153" y="6"/>
                    </a:lnTo>
                    <a:lnTo>
                      <a:pt x="4" y="0"/>
                    </a:lnTo>
                    <a:lnTo>
                      <a:pt x="2"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2053" name="Freeform 18">
                <a:extLst>
                  <a:ext uri="{FF2B5EF4-FFF2-40B4-BE49-F238E27FC236}">
                    <a16:creationId xmlns:a16="http://schemas.microsoft.com/office/drawing/2014/main" id="{28C05ABC-103B-49F0-B98D-9A116A45F9DA}"/>
                  </a:ext>
                </a:extLst>
              </p:cNvPr>
              <p:cNvSpPr>
                <a:spLocks/>
              </p:cNvSpPr>
              <p:nvPr/>
            </p:nvSpPr>
            <p:spPr bwMode="auto">
              <a:xfrm>
                <a:off x="12503" y="595"/>
                <a:ext cx="140" cy="25"/>
              </a:xfrm>
              <a:custGeom>
                <a:avLst/>
                <a:gdLst>
                  <a:gd name="T0" fmla="+- 0 12517 12503"/>
                  <a:gd name="T1" fmla="*/ T0 w 140"/>
                  <a:gd name="T2" fmla="+- 0 595 595"/>
                  <a:gd name="T3" fmla="*/ 595 h 25"/>
                  <a:gd name="T4" fmla="+- 0 12509 12503"/>
                  <a:gd name="T5" fmla="*/ T4 w 140"/>
                  <a:gd name="T6" fmla="+- 0 595 595"/>
                  <a:gd name="T7" fmla="*/ 595 h 25"/>
                  <a:gd name="T8" fmla="+- 0 12503 12503"/>
                  <a:gd name="T9" fmla="*/ T8 w 140"/>
                  <a:gd name="T10" fmla="+- 0 600 595"/>
                  <a:gd name="T11" fmla="*/ 600 h 25"/>
                  <a:gd name="T12" fmla="+- 0 12503 12503"/>
                  <a:gd name="T13" fmla="*/ T12 w 140"/>
                  <a:gd name="T14" fmla="+- 0 613 595"/>
                  <a:gd name="T15" fmla="*/ 613 h 25"/>
                  <a:gd name="T16" fmla="+- 0 12509 12503"/>
                  <a:gd name="T17" fmla="*/ T16 w 140"/>
                  <a:gd name="T18" fmla="+- 0 618 595"/>
                  <a:gd name="T19" fmla="*/ 618 h 25"/>
                  <a:gd name="T20" fmla="+- 0 12517 12503"/>
                  <a:gd name="T21" fmla="*/ T20 w 140"/>
                  <a:gd name="T22" fmla="+- 0 618 595"/>
                  <a:gd name="T23" fmla="*/ 618 h 25"/>
                  <a:gd name="T24" fmla="+- 0 12627 12503"/>
                  <a:gd name="T25" fmla="*/ T24 w 140"/>
                  <a:gd name="T26" fmla="+- 0 619 595"/>
                  <a:gd name="T27" fmla="*/ 619 h 25"/>
                  <a:gd name="T28" fmla="+- 0 12635 12503"/>
                  <a:gd name="T29" fmla="*/ T28 w 140"/>
                  <a:gd name="T30" fmla="+- 0 619 595"/>
                  <a:gd name="T31" fmla="*/ 619 h 25"/>
                  <a:gd name="T32" fmla="+- 0 12642 12503"/>
                  <a:gd name="T33" fmla="*/ T32 w 140"/>
                  <a:gd name="T34" fmla="+- 0 614 595"/>
                  <a:gd name="T35" fmla="*/ 614 h 25"/>
                  <a:gd name="T36" fmla="+- 0 12642 12503"/>
                  <a:gd name="T37" fmla="*/ T36 w 140"/>
                  <a:gd name="T38" fmla="+- 0 601 595"/>
                  <a:gd name="T39" fmla="*/ 601 h 25"/>
                  <a:gd name="T40" fmla="+- 0 12635 12503"/>
                  <a:gd name="T41" fmla="*/ T40 w 140"/>
                  <a:gd name="T42" fmla="+- 0 596 595"/>
                  <a:gd name="T43" fmla="*/ 596 h 25"/>
                  <a:gd name="T44" fmla="+- 0 12627 12503"/>
                  <a:gd name="T45" fmla="*/ T44 w 140"/>
                  <a:gd name="T46" fmla="+- 0 596 595"/>
                  <a:gd name="T47" fmla="*/ 596 h 25"/>
                  <a:gd name="T48" fmla="+- 0 12517 12503"/>
                  <a:gd name="T49" fmla="*/ T48 w 140"/>
                  <a:gd name="T50" fmla="+- 0 595 595"/>
                  <a:gd name="T51" fmla="*/ 595 h 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40" h="25">
                    <a:moveTo>
                      <a:pt x="14" y="0"/>
                    </a:moveTo>
                    <a:lnTo>
                      <a:pt x="6" y="0"/>
                    </a:lnTo>
                    <a:lnTo>
                      <a:pt x="0" y="5"/>
                    </a:lnTo>
                    <a:lnTo>
                      <a:pt x="0" y="18"/>
                    </a:lnTo>
                    <a:lnTo>
                      <a:pt x="6" y="23"/>
                    </a:lnTo>
                    <a:lnTo>
                      <a:pt x="14" y="23"/>
                    </a:lnTo>
                    <a:lnTo>
                      <a:pt x="124" y="24"/>
                    </a:lnTo>
                    <a:lnTo>
                      <a:pt x="132" y="24"/>
                    </a:lnTo>
                    <a:lnTo>
                      <a:pt x="139" y="19"/>
                    </a:lnTo>
                    <a:lnTo>
                      <a:pt x="139" y="6"/>
                    </a:lnTo>
                    <a:lnTo>
                      <a:pt x="132" y="1"/>
                    </a:lnTo>
                    <a:lnTo>
                      <a:pt x="124" y="1"/>
                    </a:lnTo>
                    <a:lnTo>
                      <a:pt x="14"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2054" name="Freeform 19">
                <a:extLst>
                  <a:ext uri="{FF2B5EF4-FFF2-40B4-BE49-F238E27FC236}">
                    <a16:creationId xmlns:a16="http://schemas.microsoft.com/office/drawing/2014/main" id="{1232233F-0F59-4670-A4C8-96AF8952A554}"/>
                  </a:ext>
                </a:extLst>
              </p:cNvPr>
              <p:cNvSpPr>
                <a:spLocks/>
              </p:cNvSpPr>
              <p:nvPr/>
            </p:nvSpPr>
            <p:spPr bwMode="auto">
              <a:xfrm>
                <a:off x="12110" y="590"/>
                <a:ext cx="158" cy="32"/>
              </a:xfrm>
              <a:custGeom>
                <a:avLst/>
                <a:gdLst>
                  <a:gd name="T0" fmla="+- 0 12113 12110"/>
                  <a:gd name="T1" fmla="*/ T0 w 158"/>
                  <a:gd name="T2" fmla="+- 0 590 590"/>
                  <a:gd name="T3" fmla="*/ 590 h 32"/>
                  <a:gd name="T4" fmla="+- 0 12110 12110"/>
                  <a:gd name="T5" fmla="*/ T4 w 158"/>
                  <a:gd name="T6" fmla="+- 0 596 590"/>
                  <a:gd name="T7" fmla="*/ 596 h 32"/>
                  <a:gd name="T8" fmla="+- 0 12110 12110"/>
                  <a:gd name="T9" fmla="*/ T8 w 158"/>
                  <a:gd name="T10" fmla="+- 0 604 590"/>
                  <a:gd name="T11" fmla="*/ 604 h 32"/>
                  <a:gd name="T12" fmla="+- 0 12110 12110"/>
                  <a:gd name="T13" fmla="*/ T12 w 158"/>
                  <a:gd name="T14" fmla="+- 0 612 590"/>
                  <a:gd name="T15" fmla="*/ 612 h 32"/>
                  <a:gd name="T16" fmla="+- 0 12114 12110"/>
                  <a:gd name="T17" fmla="*/ T16 w 158"/>
                  <a:gd name="T18" fmla="+- 0 618 590"/>
                  <a:gd name="T19" fmla="*/ 618 h 32"/>
                  <a:gd name="T20" fmla="+- 0 12118 12110"/>
                  <a:gd name="T21" fmla="*/ T20 w 158"/>
                  <a:gd name="T22" fmla="+- 0 618 590"/>
                  <a:gd name="T23" fmla="*/ 618 h 32"/>
                  <a:gd name="T24" fmla="+- 0 12264 12110"/>
                  <a:gd name="T25" fmla="*/ T24 w 158"/>
                  <a:gd name="T26" fmla="+- 0 622 590"/>
                  <a:gd name="T27" fmla="*/ 622 h 32"/>
                  <a:gd name="T28" fmla="+- 0 12267 12110"/>
                  <a:gd name="T29" fmla="*/ T28 w 158"/>
                  <a:gd name="T30" fmla="+- 0 615 590"/>
                  <a:gd name="T31" fmla="*/ 615 h 32"/>
                  <a:gd name="T32" fmla="+- 0 12267 12110"/>
                  <a:gd name="T33" fmla="*/ T32 w 158"/>
                  <a:gd name="T34" fmla="+- 0 600 590"/>
                  <a:gd name="T35" fmla="*/ 600 h 32"/>
                  <a:gd name="T36" fmla="+- 0 12264 12110"/>
                  <a:gd name="T37" fmla="*/ T36 w 158"/>
                  <a:gd name="T38" fmla="+- 0 593 590"/>
                  <a:gd name="T39" fmla="*/ 593 h 32"/>
                  <a:gd name="T40" fmla="+- 0 12260 12110"/>
                  <a:gd name="T41" fmla="*/ T40 w 158"/>
                  <a:gd name="T42" fmla="+- 0 593 590"/>
                  <a:gd name="T43" fmla="*/ 593 h 32"/>
                  <a:gd name="T44" fmla="+- 0 12118 12110"/>
                  <a:gd name="T45" fmla="*/ T44 w 158"/>
                  <a:gd name="T46" fmla="+- 0 590 590"/>
                  <a:gd name="T47" fmla="*/ 590 h 32"/>
                  <a:gd name="T48" fmla="+- 0 12113 12110"/>
                  <a:gd name="T49" fmla="*/ T48 w 158"/>
                  <a:gd name="T50" fmla="+- 0 590 590"/>
                  <a:gd name="T51" fmla="*/ 590 h 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58" h="32">
                    <a:moveTo>
                      <a:pt x="3" y="0"/>
                    </a:moveTo>
                    <a:lnTo>
                      <a:pt x="0" y="6"/>
                    </a:lnTo>
                    <a:lnTo>
                      <a:pt x="0" y="14"/>
                    </a:lnTo>
                    <a:lnTo>
                      <a:pt x="0" y="22"/>
                    </a:lnTo>
                    <a:lnTo>
                      <a:pt x="4" y="28"/>
                    </a:lnTo>
                    <a:lnTo>
                      <a:pt x="8" y="28"/>
                    </a:lnTo>
                    <a:lnTo>
                      <a:pt x="154" y="32"/>
                    </a:lnTo>
                    <a:lnTo>
                      <a:pt x="157" y="25"/>
                    </a:lnTo>
                    <a:lnTo>
                      <a:pt x="157" y="10"/>
                    </a:lnTo>
                    <a:lnTo>
                      <a:pt x="154" y="3"/>
                    </a:lnTo>
                    <a:lnTo>
                      <a:pt x="150" y="3"/>
                    </a:lnTo>
                    <a:lnTo>
                      <a:pt x="8" y="0"/>
                    </a:lnTo>
                    <a:lnTo>
                      <a:pt x="3"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2055" name="Line 20">
                <a:extLst>
                  <a:ext uri="{FF2B5EF4-FFF2-40B4-BE49-F238E27FC236}">
                    <a16:creationId xmlns:a16="http://schemas.microsoft.com/office/drawing/2014/main" id="{73510BF0-2998-4671-AB69-82ACCECE0E48}"/>
                  </a:ext>
                </a:extLst>
              </p:cNvPr>
              <p:cNvSpPr>
                <a:spLocks noChangeShapeType="1"/>
              </p:cNvSpPr>
              <p:nvPr/>
            </p:nvSpPr>
            <p:spPr bwMode="auto">
              <a:xfrm>
                <a:off x="12032" y="472"/>
                <a:ext cx="691" cy="0"/>
              </a:xfrm>
              <a:prstGeom prst="line">
                <a:avLst/>
              </a:prstGeom>
              <a:noFill/>
              <a:ln w="49924">
                <a:solidFill>
                  <a:srgbClr val="79B8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800"/>
              </a:p>
            </p:txBody>
          </p:sp>
          <p:sp>
            <p:nvSpPr>
              <p:cNvPr id="2056" name="AutoShape 21">
                <a:extLst>
                  <a:ext uri="{FF2B5EF4-FFF2-40B4-BE49-F238E27FC236}">
                    <a16:creationId xmlns:a16="http://schemas.microsoft.com/office/drawing/2014/main" id="{48FA3F2D-F115-4FFB-9619-AFC15DB04642}"/>
                  </a:ext>
                </a:extLst>
              </p:cNvPr>
              <p:cNvSpPr>
                <a:spLocks/>
              </p:cNvSpPr>
              <p:nvPr/>
            </p:nvSpPr>
            <p:spPr bwMode="auto">
              <a:xfrm>
                <a:off x="12303" y="480"/>
                <a:ext cx="594" cy="504"/>
              </a:xfrm>
              <a:custGeom>
                <a:avLst/>
                <a:gdLst>
                  <a:gd name="T0" fmla="+- 0 12303 12303"/>
                  <a:gd name="T1" fmla="*/ T0 w 594"/>
                  <a:gd name="T2" fmla="+- 0 590 480"/>
                  <a:gd name="T3" fmla="*/ 590 h 504"/>
                  <a:gd name="T4" fmla="+- 0 12404 12303"/>
                  <a:gd name="T5" fmla="*/ T4 w 594"/>
                  <a:gd name="T6" fmla="+- 0 841 480"/>
                  <a:gd name="T7" fmla="*/ 841 h 504"/>
                  <a:gd name="T8" fmla="+- 0 12722 12303"/>
                  <a:gd name="T9" fmla="*/ T8 w 594"/>
                  <a:gd name="T10" fmla="+- 0 841 480"/>
                  <a:gd name="T11" fmla="*/ 841 h 504"/>
                  <a:gd name="T12" fmla="+- 0 12763 12303"/>
                  <a:gd name="T13" fmla="*/ T12 w 594"/>
                  <a:gd name="T14" fmla="+- 0 664 480"/>
                  <a:gd name="T15" fmla="*/ 664 h 504"/>
                  <a:gd name="T16" fmla="+- 0 12829 12303"/>
                  <a:gd name="T17" fmla="*/ T16 w 594"/>
                  <a:gd name="T18" fmla="+- 0 593 480"/>
                  <a:gd name="T19" fmla="*/ 593 h 504"/>
                  <a:gd name="T20" fmla="+- 0 12678 12303"/>
                  <a:gd name="T21" fmla="*/ T20 w 594"/>
                  <a:gd name="T22" fmla="+- 0 593 480"/>
                  <a:gd name="T23" fmla="*/ 593 h 504"/>
                  <a:gd name="T24" fmla="+- 0 12303 12303"/>
                  <a:gd name="T25" fmla="*/ T24 w 594"/>
                  <a:gd name="T26" fmla="+- 0 590 480"/>
                  <a:gd name="T27" fmla="*/ 590 h 504"/>
                  <a:gd name="T28" fmla="+- 0 12853 12303"/>
                  <a:gd name="T29" fmla="*/ T28 w 594"/>
                  <a:gd name="T30" fmla="+- 0 480 480"/>
                  <a:gd name="T31" fmla="*/ 480 h 504"/>
                  <a:gd name="T32" fmla="+- 0 12733 12303"/>
                  <a:gd name="T33" fmla="*/ T32 w 594"/>
                  <a:gd name="T34" fmla="+- 0 593 480"/>
                  <a:gd name="T35" fmla="*/ 593 h 504"/>
                  <a:gd name="T36" fmla="+- 0 12725 12303"/>
                  <a:gd name="T37" fmla="*/ T36 w 594"/>
                  <a:gd name="T38" fmla="+- 0 593 480"/>
                  <a:gd name="T39" fmla="*/ 593 h 504"/>
                  <a:gd name="T40" fmla="+- 0 12678 12303"/>
                  <a:gd name="T41" fmla="*/ T40 w 594"/>
                  <a:gd name="T42" fmla="+- 0 593 480"/>
                  <a:gd name="T43" fmla="*/ 593 h 504"/>
                  <a:gd name="T44" fmla="+- 0 12829 12303"/>
                  <a:gd name="T45" fmla="*/ T44 w 594"/>
                  <a:gd name="T46" fmla="+- 0 593 480"/>
                  <a:gd name="T47" fmla="*/ 593 h 504"/>
                  <a:gd name="T48" fmla="+- 0 12896 12303"/>
                  <a:gd name="T49" fmla="*/ T48 w 594"/>
                  <a:gd name="T50" fmla="+- 0 522 480"/>
                  <a:gd name="T51" fmla="*/ 522 h 504"/>
                  <a:gd name="T52" fmla="+- 0 12853 12303"/>
                  <a:gd name="T53" fmla="*/ T52 w 594"/>
                  <a:gd name="T54" fmla="+- 0 480 480"/>
                  <a:gd name="T55" fmla="*/ 480 h 504"/>
                  <a:gd name="T56" fmla="+- 0 12676 12303"/>
                  <a:gd name="T57" fmla="*/ T56 w 594"/>
                  <a:gd name="T58" fmla="+- 0 893 480"/>
                  <a:gd name="T59" fmla="*/ 893 h 504"/>
                  <a:gd name="T60" fmla="+- 0 12660 12303"/>
                  <a:gd name="T61" fmla="*/ T60 w 594"/>
                  <a:gd name="T62" fmla="+- 0 897 480"/>
                  <a:gd name="T63" fmla="*/ 897 h 504"/>
                  <a:gd name="T64" fmla="+- 0 12647 12303"/>
                  <a:gd name="T65" fmla="*/ T64 w 594"/>
                  <a:gd name="T66" fmla="+- 0 906 480"/>
                  <a:gd name="T67" fmla="*/ 906 h 504"/>
                  <a:gd name="T68" fmla="+- 0 12639 12303"/>
                  <a:gd name="T69" fmla="*/ T68 w 594"/>
                  <a:gd name="T70" fmla="+- 0 921 480"/>
                  <a:gd name="T71" fmla="*/ 921 h 504"/>
                  <a:gd name="T72" fmla="+- 0 12636 12303"/>
                  <a:gd name="T73" fmla="*/ T72 w 594"/>
                  <a:gd name="T74" fmla="+- 0 938 480"/>
                  <a:gd name="T75" fmla="*/ 938 h 504"/>
                  <a:gd name="T76" fmla="+- 0 12639 12303"/>
                  <a:gd name="T77" fmla="*/ T76 w 594"/>
                  <a:gd name="T78" fmla="+- 0 956 480"/>
                  <a:gd name="T79" fmla="*/ 956 h 504"/>
                  <a:gd name="T80" fmla="+- 0 12647 12303"/>
                  <a:gd name="T81" fmla="*/ T80 w 594"/>
                  <a:gd name="T82" fmla="+- 0 970 480"/>
                  <a:gd name="T83" fmla="*/ 970 h 504"/>
                  <a:gd name="T84" fmla="+- 0 12660 12303"/>
                  <a:gd name="T85" fmla="*/ T84 w 594"/>
                  <a:gd name="T86" fmla="+- 0 980 480"/>
                  <a:gd name="T87" fmla="*/ 980 h 504"/>
                  <a:gd name="T88" fmla="+- 0 12676 12303"/>
                  <a:gd name="T89" fmla="*/ T88 w 594"/>
                  <a:gd name="T90" fmla="+- 0 983 480"/>
                  <a:gd name="T91" fmla="*/ 983 h 504"/>
                  <a:gd name="T92" fmla="+- 0 12692 12303"/>
                  <a:gd name="T93" fmla="*/ T92 w 594"/>
                  <a:gd name="T94" fmla="+- 0 980 480"/>
                  <a:gd name="T95" fmla="*/ 980 h 504"/>
                  <a:gd name="T96" fmla="+- 0 12705 12303"/>
                  <a:gd name="T97" fmla="*/ T96 w 594"/>
                  <a:gd name="T98" fmla="+- 0 970 480"/>
                  <a:gd name="T99" fmla="*/ 970 h 504"/>
                  <a:gd name="T100" fmla="+- 0 12714 12303"/>
                  <a:gd name="T101" fmla="*/ T100 w 594"/>
                  <a:gd name="T102" fmla="+- 0 956 480"/>
                  <a:gd name="T103" fmla="*/ 956 h 504"/>
                  <a:gd name="T104" fmla="+- 0 12717 12303"/>
                  <a:gd name="T105" fmla="*/ T104 w 594"/>
                  <a:gd name="T106" fmla="+- 0 938 480"/>
                  <a:gd name="T107" fmla="*/ 938 h 504"/>
                  <a:gd name="T108" fmla="+- 0 12714 12303"/>
                  <a:gd name="T109" fmla="*/ T108 w 594"/>
                  <a:gd name="T110" fmla="+- 0 921 480"/>
                  <a:gd name="T111" fmla="*/ 921 h 504"/>
                  <a:gd name="T112" fmla="+- 0 12705 12303"/>
                  <a:gd name="T113" fmla="*/ T112 w 594"/>
                  <a:gd name="T114" fmla="+- 0 906 480"/>
                  <a:gd name="T115" fmla="*/ 906 h 504"/>
                  <a:gd name="T116" fmla="+- 0 12692 12303"/>
                  <a:gd name="T117" fmla="*/ T116 w 594"/>
                  <a:gd name="T118" fmla="+- 0 897 480"/>
                  <a:gd name="T119" fmla="*/ 897 h 504"/>
                  <a:gd name="T120" fmla="+- 0 12676 12303"/>
                  <a:gd name="T121" fmla="*/ T120 w 594"/>
                  <a:gd name="T122" fmla="+- 0 893 480"/>
                  <a:gd name="T123" fmla="*/ 893 h 504"/>
                  <a:gd name="T124" fmla="+- 0 12455 12303"/>
                  <a:gd name="T125" fmla="*/ T124 w 594"/>
                  <a:gd name="T126" fmla="+- 0 893 480"/>
                  <a:gd name="T127" fmla="*/ 893 h 504"/>
                  <a:gd name="T128" fmla="+- 0 12439 12303"/>
                  <a:gd name="T129" fmla="*/ T128 w 594"/>
                  <a:gd name="T130" fmla="+- 0 897 480"/>
                  <a:gd name="T131" fmla="*/ 897 h 504"/>
                  <a:gd name="T132" fmla="+- 0 12426 12303"/>
                  <a:gd name="T133" fmla="*/ T132 w 594"/>
                  <a:gd name="T134" fmla="+- 0 906 480"/>
                  <a:gd name="T135" fmla="*/ 906 h 504"/>
                  <a:gd name="T136" fmla="+- 0 12417 12303"/>
                  <a:gd name="T137" fmla="*/ T136 w 594"/>
                  <a:gd name="T138" fmla="+- 0 921 480"/>
                  <a:gd name="T139" fmla="*/ 921 h 504"/>
                  <a:gd name="T140" fmla="+- 0 12414 12303"/>
                  <a:gd name="T141" fmla="*/ T140 w 594"/>
                  <a:gd name="T142" fmla="+- 0 938 480"/>
                  <a:gd name="T143" fmla="*/ 938 h 504"/>
                  <a:gd name="T144" fmla="+- 0 12417 12303"/>
                  <a:gd name="T145" fmla="*/ T144 w 594"/>
                  <a:gd name="T146" fmla="+- 0 956 480"/>
                  <a:gd name="T147" fmla="*/ 956 h 504"/>
                  <a:gd name="T148" fmla="+- 0 12426 12303"/>
                  <a:gd name="T149" fmla="*/ T148 w 594"/>
                  <a:gd name="T150" fmla="+- 0 970 480"/>
                  <a:gd name="T151" fmla="*/ 970 h 504"/>
                  <a:gd name="T152" fmla="+- 0 12439 12303"/>
                  <a:gd name="T153" fmla="*/ T152 w 594"/>
                  <a:gd name="T154" fmla="+- 0 980 480"/>
                  <a:gd name="T155" fmla="*/ 980 h 504"/>
                  <a:gd name="T156" fmla="+- 0 12455 12303"/>
                  <a:gd name="T157" fmla="*/ T156 w 594"/>
                  <a:gd name="T158" fmla="+- 0 983 480"/>
                  <a:gd name="T159" fmla="*/ 983 h 504"/>
                  <a:gd name="T160" fmla="+- 0 12471 12303"/>
                  <a:gd name="T161" fmla="*/ T160 w 594"/>
                  <a:gd name="T162" fmla="+- 0 980 480"/>
                  <a:gd name="T163" fmla="*/ 980 h 504"/>
                  <a:gd name="T164" fmla="+- 0 12483 12303"/>
                  <a:gd name="T165" fmla="*/ T164 w 594"/>
                  <a:gd name="T166" fmla="+- 0 970 480"/>
                  <a:gd name="T167" fmla="*/ 970 h 504"/>
                  <a:gd name="T168" fmla="+- 0 12492 12303"/>
                  <a:gd name="T169" fmla="*/ T168 w 594"/>
                  <a:gd name="T170" fmla="+- 0 956 480"/>
                  <a:gd name="T171" fmla="*/ 956 h 504"/>
                  <a:gd name="T172" fmla="+- 0 12495 12303"/>
                  <a:gd name="T173" fmla="*/ T172 w 594"/>
                  <a:gd name="T174" fmla="+- 0 938 480"/>
                  <a:gd name="T175" fmla="*/ 938 h 504"/>
                  <a:gd name="T176" fmla="+- 0 12492 12303"/>
                  <a:gd name="T177" fmla="*/ T176 w 594"/>
                  <a:gd name="T178" fmla="+- 0 921 480"/>
                  <a:gd name="T179" fmla="*/ 921 h 504"/>
                  <a:gd name="T180" fmla="+- 0 12483 12303"/>
                  <a:gd name="T181" fmla="*/ T180 w 594"/>
                  <a:gd name="T182" fmla="+- 0 906 480"/>
                  <a:gd name="T183" fmla="*/ 906 h 504"/>
                  <a:gd name="T184" fmla="+- 0 12471 12303"/>
                  <a:gd name="T185" fmla="*/ T184 w 594"/>
                  <a:gd name="T186" fmla="+- 0 897 480"/>
                  <a:gd name="T187" fmla="*/ 897 h 504"/>
                  <a:gd name="T188" fmla="+- 0 12455 12303"/>
                  <a:gd name="T189" fmla="*/ T188 w 594"/>
                  <a:gd name="T190" fmla="+- 0 893 480"/>
                  <a:gd name="T191" fmla="*/ 893 h 5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594" h="504">
                    <a:moveTo>
                      <a:pt x="0" y="110"/>
                    </a:moveTo>
                    <a:lnTo>
                      <a:pt x="101" y="361"/>
                    </a:lnTo>
                    <a:lnTo>
                      <a:pt x="419" y="361"/>
                    </a:lnTo>
                    <a:lnTo>
                      <a:pt x="460" y="184"/>
                    </a:lnTo>
                    <a:lnTo>
                      <a:pt x="526" y="113"/>
                    </a:lnTo>
                    <a:lnTo>
                      <a:pt x="375" y="113"/>
                    </a:lnTo>
                    <a:lnTo>
                      <a:pt x="0" y="110"/>
                    </a:lnTo>
                    <a:close/>
                    <a:moveTo>
                      <a:pt x="550" y="0"/>
                    </a:moveTo>
                    <a:lnTo>
                      <a:pt x="430" y="113"/>
                    </a:lnTo>
                    <a:lnTo>
                      <a:pt x="422" y="113"/>
                    </a:lnTo>
                    <a:lnTo>
                      <a:pt x="375" y="113"/>
                    </a:lnTo>
                    <a:lnTo>
                      <a:pt x="526" y="113"/>
                    </a:lnTo>
                    <a:lnTo>
                      <a:pt x="593" y="42"/>
                    </a:lnTo>
                    <a:lnTo>
                      <a:pt x="550" y="0"/>
                    </a:lnTo>
                    <a:close/>
                    <a:moveTo>
                      <a:pt x="373" y="413"/>
                    </a:moveTo>
                    <a:lnTo>
                      <a:pt x="357" y="417"/>
                    </a:lnTo>
                    <a:lnTo>
                      <a:pt x="344" y="426"/>
                    </a:lnTo>
                    <a:lnTo>
                      <a:pt x="336" y="441"/>
                    </a:lnTo>
                    <a:lnTo>
                      <a:pt x="333" y="458"/>
                    </a:lnTo>
                    <a:lnTo>
                      <a:pt x="336" y="476"/>
                    </a:lnTo>
                    <a:lnTo>
                      <a:pt x="344" y="490"/>
                    </a:lnTo>
                    <a:lnTo>
                      <a:pt x="357" y="500"/>
                    </a:lnTo>
                    <a:lnTo>
                      <a:pt x="373" y="503"/>
                    </a:lnTo>
                    <a:lnTo>
                      <a:pt x="389" y="500"/>
                    </a:lnTo>
                    <a:lnTo>
                      <a:pt x="402" y="490"/>
                    </a:lnTo>
                    <a:lnTo>
                      <a:pt x="411" y="476"/>
                    </a:lnTo>
                    <a:lnTo>
                      <a:pt x="414" y="458"/>
                    </a:lnTo>
                    <a:lnTo>
                      <a:pt x="411" y="441"/>
                    </a:lnTo>
                    <a:lnTo>
                      <a:pt x="402" y="426"/>
                    </a:lnTo>
                    <a:lnTo>
                      <a:pt x="389" y="417"/>
                    </a:lnTo>
                    <a:lnTo>
                      <a:pt x="373" y="413"/>
                    </a:lnTo>
                    <a:close/>
                    <a:moveTo>
                      <a:pt x="152" y="413"/>
                    </a:moveTo>
                    <a:lnTo>
                      <a:pt x="136" y="417"/>
                    </a:lnTo>
                    <a:lnTo>
                      <a:pt x="123" y="426"/>
                    </a:lnTo>
                    <a:lnTo>
                      <a:pt x="114" y="441"/>
                    </a:lnTo>
                    <a:lnTo>
                      <a:pt x="111" y="458"/>
                    </a:lnTo>
                    <a:lnTo>
                      <a:pt x="114" y="476"/>
                    </a:lnTo>
                    <a:lnTo>
                      <a:pt x="123" y="490"/>
                    </a:lnTo>
                    <a:lnTo>
                      <a:pt x="136" y="500"/>
                    </a:lnTo>
                    <a:lnTo>
                      <a:pt x="152" y="503"/>
                    </a:lnTo>
                    <a:lnTo>
                      <a:pt x="168" y="500"/>
                    </a:lnTo>
                    <a:lnTo>
                      <a:pt x="180" y="490"/>
                    </a:lnTo>
                    <a:lnTo>
                      <a:pt x="189" y="476"/>
                    </a:lnTo>
                    <a:lnTo>
                      <a:pt x="192" y="458"/>
                    </a:lnTo>
                    <a:lnTo>
                      <a:pt x="189" y="441"/>
                    </a:lnTo>
                    <a:lnTo>
                      <a:pt x="180" y="426"/>
                    </a:lnTo>
                    <a:lnTo>
                      <a:pt x="168" y="417"/>
                    </a:lnTo>
                    <a:lnTo>
                      <a:pt x="152" y="413"/>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grpSp>
      </p:grpSp>
      <p:sp>
        <p:nvSpPr>
          <p:cNvPr id="2058" name="Rectangle 27">
            <a:extLst>
              <a:ext uri="{FF2B5EF4-FFF2-40B4-BE49-F238E27FC236}">
                <a16:creationId xmlns:a16="http://schemas.microsoft.com/office/drawing/2014/main" id="{A21B1095-220C-42A4-87DC-7394FCA0D22B}"/>
              </a:ext>
            </a:extLst>
          </p:cNvPr>
          <p:cNvSpPr>
            <a:spLocks noChangeArrowheads="1"/>
          </p:cNvSpPr>
          <p:nvPr/>
        </p:nvSpPr>
        <p:spPr bwMode="auto">
          <a:xfrm>
            <a:off x="1143000" y="684127"/>
            <a:ext cx="6858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grpSp>
        <p:nvGrpSpPr>
          <p:cNvPr id="2062" name="Group 2061">
            <a:extLst>
              <a:ext uri="{FF2B5EF4-FFF2-40B4-BE49-F238E27FC236}">
                <a16:creationId xmlns:a16="http://schemas.microsoft.com/office/drawing/2014/main" id="{A9B958B6-7DF3-4BA2-8BF8-5E298391D3CA}"/>
              </a:ext>
            </a:extLst>
          </p:cNvPr>
          <p:cNvGrpSpPr/>
          <p:nvPr/>
        </p:nvGrpSpPr>
        <p:grpSpPr>
          <a:xfrm>
            <a:off x="6293035" y="1652317"/>
            <a:ext cx="901337" cy="840937"/>
            <a:chOff x="6836228" y="968038"/>
            <a:chExt cx="1201783" cy="1121249"/>
          </a:xfrm>
        </p:grpSpPr>
        <p:sp>
          <p:nvSpPr>
            <p:cNvPr id="63" name="Rectangle 62">
              <a:extLst>
                <a:ext uri="{FF2B5EF4-FFF2-40B4-BE49-F238E27FC236}">
                  <a16:creationId xmlns:a16="http://schemas.microsoft.com/office/drawing/2014/main" id="{AB2216A8-396C-44F8-98D8-647C85BAE6C0}"/>
                </a:ext>
              </a:extLst>
            </p:cNvPr>
            <p:cNvSpPr/>
            <p:nvPr/>
          </p:nvSpPr>
          <p:spPr>
            <a:xfrm>
              <a:off x="6836228" y="968038"/>
              <a:ext cx="1201783" cy="1121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2" name="Group 22">
              <a:extLst>
                <a:ext uri="{FF2B5EF4-FFF2-40B4-BE49-F238E27FC236}">
                  <a16:creationId xmlns:a16="http://schemas.microsoft.com/office/drawing/2014/main" id="{8A0F20C3-1512-45B6-B587-982B053CA399}"/>
                </a:ext>
              </a:extLst>
            </p:cNvPr>
            <p:cNvGrpSpPr>
              <a:grpSpLocks/>
            </p:cNvGrpSpPr>
            <p:nvPr/>
          </p:nvGrpSpPr>
          <p:grpSpPr bwMode="auto">
            <a:xfrm>
              <a:off x="7106789" y="1173054"/>
              <a:ext cx="646648" cy="624350"/>
              <a:chOff x="0" y="0"/>
              <a:chExt cx="629" cy="629"/>
            </a:xfrm>
          </p:grpSpPr>
          <p:sp>
            <p:nvSpPr>
              <p:cNvPr id="73" name="AutoShape 26">
                <a:extLst>
                  <a:ext uri="{FF2B5EF4-FFF2-40B4-BE49-F238E27FC236}">
                    <a16:creationId xmlns:a16="http://schemas.microsoft.com/office/drawing/2014/main" id="{24621637-86F8-4884-A805-1B432F797BC9}"/>
                  </a:ext>
                </a:extLst>
              </p:cNvPr>
              <p:cNvSpPr>
                <a:spLocks/>
              </p:cNvSpPr>
              <p:nvPr/>
            </p:nvSpPr>
            <p:spPr bwMode="auto">
              <a:xfrm>
                <a:off x="163" y="348"/>
                <a:ext cx="420" cy="281"/>
              </a:xfrm>
              <a:custGeom>
                <a:avLst/>
                <a:gdLst>
                  <a:gd name="T0" fmla="+- 0 280 163"/>
                  <a:gd name="T1" fmla="*/ T0 w 420"/>
                  <a:gd name="T2" fmla="+- 0 366 348"/>
                  <a:gd name="T3" fmla="*/ 366 h 281"/>
                  <a:gd name="T4" fmla="+- 0 163 163"/>
                  <a:gd name="T5" fmla="*/ T4 w 420"/>
                  <a:gd name="T6" fmla="+- 0 602 348"/>
                  <a:gd name="T7" fmla="*/ 602 h 281"/>
                  <a:gd name="T8" fmla="+- 0 231 163"/>
                  <a:gd name="T9" fmla="*/ T8 w 420"/>
                  <a:gd name="T10" fmla="+- 0 623 348"/>
                  <a:gd name="T11" fmla="*/ 623 h 281"/>
                  <a:gd name="T12" fmla="+- 0 301 163"/>
                  <a:gd name="T13" fmla="*/ T12 w 420"/>
                  <a:gd name="T14" fmla="+- 0 629 348"/>
                  <a:gd name="T15" fmla="*/ 629 h 281"/>
                  <a:gd name="T16" fmla="+- 0 371 163"/>
                  <a:gd name="T17" fmla="*/ T16 w 420"/>
                  <a:gd name="T18" fmla="+- 0 618 348"/>
                  <a:gd name="T19" fmla="*/ 618 h 281"/>
                  <a:gd name="T20" fmla="+- 0 412 163"/>
                  <a:gd name="T21" fmla="*/ T20 w 420"/>
                  <a:gd name="T22" fmla="+- 0 601 348"/>
                  <a:gd name="T23" fmla="*/ 601 h 281"/>
                  <a:gd name="T24" fmla="+- 0 299 163"/>
                  <a:gd name="T25" fmla="*/ T24 w 420"/>
                  <a:gd name="T26" fmla="+- 0 601 348"/>
                  <a:gd name="T27" fmla="*/ 601 h 281"/>
                  <a:gd name="T28" fmla="+- 0 266 163"/>
                  <a:gd name="T29" fmla="*/ T28 w 420"/>
                  <a:gd name="T30" fmla="+- 0 600 348"/>
                  <a:gd name="T31" fmla="*/ 600 h 281"/>
                  <a:gd name="T32" fmla="+- 0 234 163"/>
                  <a:gd name="T33" fmla="*/ T32 w 420"/>
                  <a:gd name="T34" fmla="+- 0 596 348"/>
                  <a:gd name="T35" fmla="*/ 596 h 281"/>
                  <a:gd name="T36" fmla="+- 0 203 163"/>
                  <a:gd name="T37" fmla="*/ T36 w 420"/>
                  <a:gd name="T38" fmla="+- 0 587 348"/>
                  <a:gd name="T39" fmla="*/ 587 h 281"/>
                  <a:gd name="T40" fmla="+- 0 298 163"/>
                  <a:gd name="T41" fmla="*/ T40 w 420"/>
                  <a:gd name="T42" fmla="+- 0 396 348"/>
                  <a:gd name="T43" fmla="*/ 396 h 281"/>
                  <a:gd name="T44" fmla="+- 0 551 163"/>
                  <a:gd name="T45" fmla="*/ T44 w 420"/>
                  <a:gd name="T46" fmla="+- 0 378 348"/>
                  <a:gd name="T47" fmla="*/ 378 h 281"/>
                  <a:gd name="T48" fmla="+- 0 580 163"/>
                  <a:gd name="T49" fmla="*/ T48 w 420"/>
                  <a:gd name="T50" fmla="+- 0 378 348"/>
                  <a:gd name="T51" fmla="*/ 378 h 281"/>
                  <a:gd name="T52" fmla="+- 0 581 163"/>
                  <a:gd name="T53" fmla="*/ T52 w 420"/>
                  <a:gd name="T54" fmla="+- 0 370 348"/>
                  <a:gd name="T55" fmla="*/ 370 h 281"/>
                  <a:gd name="T56" fmla="+- 0 581 163"/>
                  <a:gd name="T57" fmla="*/ T56 w 420"/>
                  <a:gd name="T58" fmla="+- 0 369 348"/>
                  <a:gd name="T59" fmla="*/ 369 h 281"/>
                  <a:gd name="T60" fmla="+- 0 280 163"/>
                  <a:gd name="T61" fmla="*/ T60 w 420"/>
                  <a:gd name="T62" fmla="+- 0 369 348"/>
                  <a:gd name="T63" fmla="*/ 369 h 281"/>
                  <a:gd name="T64" fmla="+- 0 280 163"/>
                  <a:gd name="T65" fmla="*/ T64 w 420"/>
                  <a:gd name="T66" fmla="+- 0 366 348"/>
                  <a:gd name="T67" fmla="*/ 366 h 281"/>
                  <a:gd name="T68" fmla="+- 0 580 163"/>
                  <a:gd name="T69" fmla="*/ T68 w 420"/>
                  <a:gd name="T70" fmla="+- 0 378 348"/>
                  <a:gd name="T71" fmla="*/ 378 h 281"/>
                  <a:gd name="T72" fmla="+- 0 551 163"/>
                  <a:gd name="T73" fmla="*/ T72 w 420"/>
                  <a:gd name="T74" fmla="+- 0 378 348"/>
                  <a:gd name="T75" fmla="*/ 378 h 281"/>
                  <a:gd name="T76" fmla="+- 0 549 163"/>
                  <a:gd name="T77" fmla="*/ T76 w 420"/>
                  <a:gd name="T78" fmla="+- 0 388 348"/>
                  <a:gd name="T79" fmla="*/ 388 h 281"/>
                  <a:gd name="T80" fmla="+- 0 547 163"/>
                  <a:gd name="T81" fmla="*/ T80 w 420"/>
                  <a:gd name="T82" fmla="+- 0 399 348"/>
                  <a:gd name="T83" fmla="*/ 399 h 281"/>
                  <a:gd name="T84" fmla="+- 0 545 163"/>
                  <a:gd name="T85" fmla="*/ T84 w 420"/>
                  <a:gd name="T86" fmla="+- 0 408 348"/>
                  <a:gd name="T87" fmla="*/ 408 h 281"/>
                  <a:gd name="T88" fmla="+- 0 542 163"/>
                  <a:gd name="T89" fmla="*/ T88 w 420"/>
                  <a:gd name="T90" fmla="+- 0 416 348"/>
                  <a:gd name="T91" fmla="*/ 416 h 281"/>
                  <a:gd name="T92" fmla="+- 0 539 163"/>
                  <a:gd name="T93" fmla="*/ T92 w 420"/>
                  <a:gd name="T94" fmla="+- 0 427 348"/>
                  <a:gd name="T95" fmla="*/ 427 h 281"/>
                  <a:gd name="T96" fmla="+- 0 539 163"/>
                  <a:gd name="T97" fmla="*/ T96 w 420"/>
                  <a:gd name="T98" fmla="+- 0 427 348"/>
                  <a:gd name="T99" fmla="*/ 427 h 281"/>
                  <a:gd name="T100" fmla="+- 0 527 163"/>
                  <a:gd name="T101" fmla="*/ T100 w 420"/>
                  <a:gd name="T102" fmla="+- 0 455 348"/>
                  <a:gd name="T103" fmla="*/ 455 h 281"/>
                  <a:gd name="T104" fmla="+- 0 513 163"/>
                  <a:gd name="T105" fmla="*/ T104 w 420"/>
                  <a:gd name="T106" fmla="+- 0 480 348"/>
                  <a:gd name="T107" fmla="*/ 480 h 281"/>
                  <a:gd name="T108" fmla="+- 0 495 163"/>
                  <a:gd name="T109" fmla="*/ T108 w 420"/>
                  <a:gd name="T110" fmla="+- 0 504 348"/>
                  <a:gd name="T111" fmla="*/ 504 h 281"/>
                  <a:gd name="T112" fmla="+- 0 475 163"/>
                  <a:gd name="T113" fmla="*/ T112 w 420"/>
                  <a:gd name="T114" fmla="+- 0 527 348"/>
                  <a:gd name="T115" fmla="*/ 527 h 281"/>
                  <a:gd name="T116" fmla="+- 0 444 163"/>
                  <a:gd name="T117" fmla="*/ T116 w 420"/>
                  <a:gd name="T118" fmla="+- 0 552 348"/>
                  <a:gd name="T119" fmla="*/ 552 h 281"/>
                  <a:gd name="T120" fmla="+- 0 409 163"/>
                  <a:gd name="T121" fmla="*/ T120 w 420"/>
                  <a:gd name="T122" fmla="+- 0 573 348"/>
                  <a:gd name="T123" fmla="*/ 573 h 281"/>
                  <a:gd name="T124" fmla="+- 0 372 163"/>
                  <a:gd name="T125" fmla="*/ T124 w 420"/>
                  <a:gd name="T126" fmla="+- 0 588 348"/>
                  <a:gd name="T127" fmla="*/ 588 h 281"/>
                  <a:gd name="T128" fmla="+- 0 332 163"/>
                  <a:gd name="T129" fmla="*/ T128 w 420"/>
                  <a:gd name="T130" fmla="+- 0 598 348"/>
                  <a:gd name="T131" fmla="*/ 598 h 281"/>
                  <a:gd name="T132" fmla="+- 0 299 163"/>
                  <a:gd name="T133" fmla="*/ T132 w 420"/>
                  <a:gd name="T134" fmla="+- 0 601 348"/>
                  <a:gd name="T135" fmla="*/ 601 h 281"/>
                  <a:gd name="T136" fmla="+- 0 412 163"/>
                  <a:gd name="T137" fmla="*/ T136 w 420"/>
                  <a:gd name="T138" fmla="+- 0 601 348"/>
                  <a:gd name="T139" fmla="*/ 601 h 281"/>
                  <a:gd name="T140" fmla="+- 0 437 163"/>
                  <a:gd name="T141" fmla="*/ T140 w 420"/>
                  <a:gd name="T142" fmla="+- 0 590 348"/>
                  <a:gd name="T143" fmla="*/ 590 h 281"/>
                  <a:gd name="T144" fmla="+- 0 495 163"/>
                  <a:gd name="T145" fmla="*/ T144 w 420"/>
                  <a:gd name="T146" fmla="+- 0 546 348"/>
                  <a:gd name="T147" fmla="*/ 546 h 281"/>
                  <a:gd name="T148" fmla="+- 0 519 163"/>
                  <a:gd name="T149" fmla="*/ T148 w 420"/>
                  <a:gd name="T150" fmla="+- 0 521 348"/>
                  <a:gd name="T151" fmla="*/ 521 h 281"/>
                  <a:gd name="T152" fmla="+- 0 538 163"/>
                  <a:gd name="T153" fmla="*/ T152 w 420"/>
                  <a:gd name="T154" fmla="+- 0 494 348"/>
                  <a:gd name="T155" fmla="*/ 494 h 281"/>
                  <a:gd name="T156" fmla="+- 0 554 163"/>
                  <a:gd name="T157" fmla="*/ T156 w 420"/>
                  <a:gd name="T158" fmla="+- 0 466 348"/>
                  <a:gd name="T159" fmla="*/ 466 h 281"/>
                  <a:gd name="T160" fmla="+- 0 566 163"/>
                  <a:gd name="T161" fmla="*/ T160 w 420"/>
                  <a:gd name="T162" fmla="+- 0 436 348"/>
                  <a:gd name="T163" fmla="*/ 436 h 281"/>
                  <a:gd name="T164" fmla="+- 0 573 163"/>
                  <a:gd name="T165" fmla="*/ T164 w 420"/>
                  <a:gd name="T166" fmla="+- 0 414 348"/>
                  <a:gd name="T167" fmla="*/ 414 h 281"/>
                  <a:gd name="T168" fmla="+- 0 578 163"/>
                  <a:gd name="T169" fmla="*/ T168 w 420"/>
                  <a:gd name="T170" fmla="+- 0 392 348"/>
                  <a:gd name="T171" fmla="*/ 392 h 281"/>
                  <a:gd name="T172" fmla="+- 0 580 163"/>
                  <a:gd name="T173" fmla="*/ T172 w 420"/>
                  <a:gd name="T174" fmla="+- 0 378 348"/>
                  <a:gd name="T175" fmla="*/ 378 h 281"/>
                  <a:gd name="T176" fmla="+- 0 583 163"/>
                  <a:gd name="T177" fmla="*/ T176 w 420"/>
                  <a:gd name="T178" fmla="+- 0 348 348"/>
                  <a:gd name="T179" fmla="*/ 348 h 281"/>
                  <a:gd name="T180" fmla="+- 0 280 163"/>
                  <a:gd name="T181" fmla="*/ T180 w 420"/>
                  <a:gd name="T182" fmla="+- 0 369 348"/>
                  <a:gd name="T183" fmla="*/ 369 h 281"/>
                  <a:gd name="T184" fmla="+- 0 581 163"/>
                  <a:gd name="T185" fmla="*/ T184 w 420"/>
                  <a:gd name="T186" fmla="+- 0 369 348"/>
                  <a:gd name="T187" fmla="*/ 369 h 281"/>
                  <a:gd name="T188" fmla="+- 0 583 163"/>
                  <a:gd name="T189" fmla="*/ T188 w 420"/>
                  <a:gd name="T190" fmla="+- 0 348 348"/>
                  <a:gd name="T191" fmla="*/ 348 h 2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420" h="281">
                    <a:moveTo>
                      <a:pt x="117" y="18"/>
                    </a:moveTo>
                    <a:lnTo>
                      <a:pt x="0" y="254"/>
                    </a:lnTo>
                    <a:lnTo>
                      <a:pt x="68" y="275"/>
                    </a:lnTo>
                    <a:lnTo>
                      <a:pt x="138" y="281"/>
                    </a:lnTo>
                    <a:lnTo>
                      <a:pt x="208" y="270"/>
                    </a:lnTo>
                    <a:lnTo>
                      <a:pt x="249" y="253"/>
                    </a:lnTo>
                    <a:lnTo>
                      <a:pt x="136" y="253"/>
                    </a:lnTo>
                    <a:lnTo>
                      <a:pt x="103" y="252"/>
                    </a:lnTo>
                    <a:lnTo>
                      <a:pt x="71" y="248"/>
                    </a:lnTo>
                    <a:lnTo>
                      <a:pt x="40" y="239"/>
                    </a:lnTo>
                    <a:lnTo>
                      <a:pt x="135" y="48"/>
                    </a:lnTo>
                    <a:lnTo>
                      <a:pt x="388" y="30"/>
                    </a:lnTo>
                    <a:lnTo>
                      <a:pt x="417" y="30"/>
                    </a:lnTo>
                    <a:lnTo>
                      <a:pt x="418" y="22"/>
                    </a:lnTo>
                    <a:lnTo>
                      <a:pt x="418" y="21"/>
                    </a:lnTo>
                    <a:lnTo>
                      <a:pt x="117" y="21"/>
                    </a:lnTo>
                    <a:lnTo>
                      <a:pt x="117" y="18"/>
                    </a:lnTo>
                    <a:close/>
                    <a:moveTo>
                      <a:pt x="417" y="30"/>
                    </a:moveTo>
                    <a:lnTo>
                      <a:pt x="388" y="30"/>
                    </a:lnTo>
                    <a:lnTo>
                      <a:pt x="386" y="40"/>
                    </a:lnTo>
                    <a:lnTo>
                      <a:pt x="384" y="51"/>
                    </a:lnTo>
                    <a:lnTo>
                      <a:pt x="382" y="60"/>
                    </a:lnTo>
                    <a:lnTo>
                      <a:pt x="379" y="68"/>
                    </a:lnTo>
                    <a:lnTo>
                      <a:pt x="376" y="79"/>
                    </a:lnTo>
                    <a:lnTo>
                      <a:pt x="364" y="107"/>
                    </a:lnTo>
                    <a:lnTo>
                      <a:pt x="350" y="132"/>
                    </a:lnTo>
                    <a:lnTo>
                      <a:pt x="332" y="156"/>
                    </a:lnTo>
                    <a:lnTo>
                      <a:pt x="312" y="179"/>
                    </a:lnTo>
                    <a:lnTo>
                      <a:pt x="281" y="204"/>
                    </a:lnTo>
                    <a:lnTo>
                      <a:pt x="246" y="225"/>
                    </a:lnTo>
                    <a:lnTo>
                      <a:pt x="209" y="240"/>
                    </a:lnTo>
                    <a:lnTo>
                      <a:pt x="169" y="250"/>
                    </a:lnTo>
                    <a:lnTo>
                      <a:pt x="136" y="253"/>
                    </a:lnTo>
                    <a:lnTo>
                      <a:pt x="249" y="253"/>
                    </a:lnTo>
                    <a:lnTo>
                      <a:pt x="274" y="242"/>
                    </a:lnTo>
                    <a:lnTo>
                      <a:pt x="332" y="198"/>
                    </a:lnTo>
                    <a:lnTo>
                      <a:pt x="356" y="173"/>
                    </a:lnTo>
                    <a:lnTo>
                      <a:pt x="375" y="146"/>
                    </a:lnTo>
                    <a:lnTo>
                      <a:pt x="391" y="118"/>
                    </a:lnTo>
                    <a:lnTo>
                      <a:pt x="403" y="88"/>
                    </a:lnTo>
                    <a:lnTo>
                      <a:pt x="410" y="66"/>
                    </a:lnTo>
                    <a:lnTo>
                      <a:pt x="415" y="44"/>
                    </a:lnTo>
                    <a:lnTo>
                      <a:pt x="417" y="30"/>
                    </a:lnTo>
                    <a:close/>
                    <a:moveTo>
                      <a:pt x="420" y="0"/>
                    </a:moveTo>
                    <a:lnTo>
                      <a:pt x="117" y="21"/>
                    </a:lnTo>
                    <a:lnTo>
                      <a:pt x="418" y="21"/>
                    </a:lnTo>
                    <a:lnTo>
                      <a:pt x="420"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pic>
            <p:nvPicPr>
              <p:cNvPr id="74" name="Picture 25">
                <a:extLst>
                  <a:ext uri="{FF2B5EF4-FFF2-40B4-BE49-F238E27FC236}">
                    <a16:creationId xmlns:a16="http://schemas.microsoft.com/office/drawing/2014/main" id="{C8CEAC36-7863-4C92-A9BB-FBA868095C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 y="0"/>
                <a:ext cx="327" cy="307"/>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24">
                <a:extLst>
                  <a:ext uri="{FF2B5EF4-FFF2-40B4-BE49-F238E27FC236}">
                    <a16:creationId xmlns:a16="http://schemas.microsoft.com/office/drawing/2014/main" id="{3D3DEA63-31EA-4B31-BFBF-36B4CD473054}"/>
                  </a:ext>
                </a:extLst>
              </p:cNvPr>
              <p:cNvSpPr>
                <a:spLocks/>
              </p:cNvSpPr>
              <p:nvPr/>
            </p:nvSpPr>
            <p:spPr bwMode="auto">
              <a:xfrm>
                <a:off x="0" y="142"/>
                <a:ext cx="286" cy="463"/>
              </a:xfrm>
              <a:custGeom>
                <a:avLst/>
                <a:gdLst>
                  <a:gd name="T0" fmla="*/ 86 w 286"/>
                  <a:gd name="T1" fmla="+- 0 142 142"/>
                  <a:gd name="T2" fmla="*/ 142 h 463"/>
                  <a:gd name="T3" fmla="*/ 43 w 286"/>
                  <a:gd name="T4" fmla="+- 0 195 142"/>
                  <a:gd name="T5" fmla="*/ 195 h 463"/>
                  <a:gd name="T6" fmla="*/ 15 w 286"/>
                  <a:gd name="T7" fmla="+- 0 254 142"/>
                  <a:gd name="T8" fmla="*/ 254 h 463"/>
                  <a:gd name="T9" fmla="*/ 0 w 286"/>
                  <a:gd name="T10" fmla="+- 0 330 142"/>
                  <a:gd name="T11" fmla="*/ 330 h 463"/>
                  <a:gd name="T12" fmla="*/ 7 w 286"/>
                  <a:gd name="T13" fmla="+- 0 407 142"/>
                  <a:gd name="T14" fmla="*/ 407 h 463"/>
                  <a:gd name="T15" fmla="*/ 35 w 286"/>
                  <a:gd name="T16" fmla="+- 0 480 142"/>
                  <a:gd name="T17" fmla="*/ 480 h 463"/>
                  <a:gd name="T18" fmla="*/ 85 w 286"/>
                  <a:gd name="T19" fmla="+- 0 545 142"/>
                  <a:gd name="T20" fmla="*/ 545 h 463"/>
                  <a:gd name="T21" fmla="*/ 148 w 286"/>
                  <a:gd name="T22" fmla="+- 0 593 142"/>
                  <a:gd name="T23" fmla="*/ 593 h 463"/>
                  <a:gd name="T24" fmla="*/ 171 w 286"/>
                  <a:gd name="T25" fmla="+- 0 605 142"/>
                  <a:gd name="T26" fmla="*/ 605 h 463"/>
                  <a:gd name="T27" fmla="*/ 285 w 286"/>
                  <a:gd name="T28" fmla="+- 0 369 142"/>
                  <a:gd name="T29" fmla="*/ 369 h 463"/>
                  <a:gd name="T30" fmla="*/ 86 w 286"/>
                  <a:gd name="T31" fmla="+- 0 142 142"/>
                  <a:gd name="T32" fmla="*/ 142 h 46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286" h="463">
                    <a:moveTo>
                      <a:pt x="86" y="0"/>
                    </a:moveTo>
                    <a:lnTo>
                      <a:pt x="43" y="53"/>
                    </a:lnTo>
                    <a:lnTo>
                      <a:pt x="15" y="112"/>
                    </a:lnTo>
                    <a:lnTo>
                      <a:pt x="0" y="188"/>
                    </a:lnTo>
                    <a:lnTo>
                      <a:pt x="7" y="265"/>
                    </a:lnTo>
                    <a:lnTo>
                      <a:pt x="35" y="338"/>
                    </a:lnTo>
                    <a:lnTo>
                      <a:pt x="85" y="403"/>
                    </a:lnTo>
                    <a:lnTo>
                      <a:pt x="148" y="451"/>
                    </a:lnTo>
                    <a:lnTo>
                      <a:pt x="171" y="463"/>
                    </a:lnTo>
                    <a:lnTo>
                      <a:pt x="285" y="227"/>
                    </a:lnTo>
                    <a:lnTo>
                      <a:pt x="86" y="0"/>
                    </a:lnTo>
                    <a:close/>
                  </a:path>
                </a:pathLst>
              </a:custGeom>
              <a:solidFill>
                <a:srgbClr val="79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pic>
            <p:nvPicPr>
              <p:cNvPr id="76" name="Picture 23">
                <a:extLst>
                  <a:ext uri="{FF2B5EF4-FFF2-40B4-BE49-F238E27FC236}">
                    <a16:creationId xmlns:a16="http://schemas.microsoft.com/office/drawing/2014/main" id="{8828C970-0BBD-47A7-BA7B-B69A0946D7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 y="5"/>
                <a:ext cx="203" cy="301"/>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299809137"/>
      </p:ext>
    </p:extLst>
  </p:cSld>
  <p:clrMapOvr>
    <a:masterClrMapping/>
  </p:clrMapOvr>
</p:sld>
</file>

<file path=ppt/theme/theme1.xml><?xml version="1.0" encoding="utf-8"?>
<a:theme xmlns:a="http://schemas.openxmlformats.org/drawingml/2006/main" name="M&amp;T template">
  <a:themeElements>
    <a:clrScheme name="Custom 2">
      <a:dk1>
        <a:sysClr val="windowText" lastClr="000000"/>
      </a:dk1>
      <a:lt1>
        <a:sysClr val="window" lastClr="FFFFFF"/>
      </a:lt1>
      <a:dk2>
        <a:srgbClr val="FFC000"/>
      </a:dk2>
      <a:lt2>
        <a:srgbClr val="007856"/>
      </a:lt2>
      <a:accent1>
        <a:srgbClr val="92D050"/>
      </a:accent1>
      <a:accent2>
        <a:srgbClr val="003359"/>
      </a:accent2>
      <a:accent3>
        <a:srgbClr val="23A491"/>
      </a:accent3>
      <a:accent4>
        <a:srgbClr val="86499D"/>
      </a:accent4>
      <a:accent5>
        <a:srgbClr val="00B050"/>
      </a:accent5>
      <a:accent6>
        <a:srgbClr val="AFAAA3"/>
      </a:accent6>
      <a:hlink>
        <a:srgbClr val="0000FF"/>
      </a:hlink>
      <a:folHlink>
        <a:srgbClr val="800080"/>
      </a:folHlink>
    </a:clrScheme>
    <a:fontScheme name="M&amp;T MS&amp;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28600" indent="-228600" eaLnBrk="0" hangingPunct="0">
          <a:spcBef>
            <a:spcPts val="1800"/>
          </a:spcBef>
          <a:spcAft>
            <a:spcPts val="600"/>
          </a:spcAft>
          <a:buClr>
            <a:srgbClr val="006666"/>
          </a:buClr>
          <a:buFont typeface="Wingdings" pitchFamily="2" charset="2"/>
          <a:buChar char="§"/>
          <a:defRPr sz="1800" kern="0" dirty="0" err="1" smtClean="0">
            <a:solidFill>
              <a:prstClr val="black"/>
            </a:solidFill>
            <a:latin typeface="Arial"/>
          </a:defRPr>
        </a:defPPr>
      </a:lstStyle>
    </a:txDef>
  </a:objectDefaults>
  <a:extraClrSchemeLst>
    <a:extraClrScheme>
      <a:clrScheme name="M&amp;T MS&amp;S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mp;T MS&amp;S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mp;T MS&amp;S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mp;T MS&amp;S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mp;T MS&amp;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mp;T MS&amp;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mp;T MS&amp;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77062E024E9148A35A2F60EC9E228C" ma:contentTypeVersion="1" ma:contentTypeDescription="Create a new document." ma:contentTypeScope="" ma:versionID="e2e53883b9f51dcdebcbaf485b2d999f">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BC3ECF-4BF2-4F3E-82B8-9A4A1D15AC86}">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778A6E0-8BB5-42FC-91FB-1B2FE8AC8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6880D1-6EA3-49A2-AB23-C8109A078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C:\Documents and Settings\EILAAAM\Application Data\Microsoft\Templates\M&amp;T MS&amp;S template.pot</Template>
  <TotalTime>62802</TotalTime>
  <Words>2244</Words>
  <Application>Microsoft Office PowerPoint</Application>
  <PresentationFormat>On-screen Show (4:3)</PresentationFormat>
  <Paragraphs>373</Paragraphs>
  <Slides>29</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Roboto</vt:lpstr>
      <vt:lpstr>Times New Roman</vt:lpstr>
      <vt:lpstr>Wingdings</vt:lpstr>
      <vt:lpstr>M&amp;T template</vt:lpstr>
      <vt:lpstr>Business Finance 101</vt:lpstr>
      <vt:lpstr>Managing Your Personal Credit</vt:lpstr>
      <vt:lpstr>Overview</vt:lpstr>
      <vt:lpstr>What is a Credit Score?</vt:lpstr>
      <vt:lpstr>What is a FICO® Score?</vt:lpstr>
      <vt:lpstr>How are my FICO® Scores Calculated?</vt:lpstr>
      <vt:lpstr>Public Record and Collection Items</vt:lpstr>
      <vt:lpstr>Factors That Affect Your Score</vt:lpstr>
      <vt:lpstr>Top 3 Tips to improve your FICO Score</vt:lpstr>
      <vt:lpstr>Additional tips to reducing the amount of debt you owe</vt:lpstr>
      <vt:lpstr>Summary</vt:lpstr>
      <vt:lpstr>Business Credit Basics</vt:lpstr>
      <vt:lpstr>Overview</vt:lpstr>
      <vt:lpstr>Typical Financial Statement Reporting</vt:lpstr>
      <vt:lpstr>Income Statement</vt:lpstr>
      <vt:lpstr>Income Statement</vt:lpstr>
      <vt:lpstr>EBITA: Earning Before Interest, Taxes, Depreciation &amp; Amortization</vt:lpstr>
      <vt:lpstr>Balance Sheet</vt:lpstr>
      <vt:lpstr>Balance Sheet</vt:lpstr>
      <vt:lpstr>PowerPoint Presentation</vt:lpstr>
      <vt:lpstr>Current Ratio</vt:lpstr>
      <vt:lpstr>Statement of Cash Flow</vt:lpstr>
      <vt:lpstr>PowerPoint Presentation</vt:lpstr>
      <vt:lpstr>5 C’s of Credit</vt:lpstr>
      <vt:lpstr>Small Business Loans</vt:lpstr>
      <vt:lpstr>Types of Small Business Loans</vt:lpstr>
      <vt:lpstr>SBA- Small Business Administration</vt:lpstr>
      <vt:lpstr>Documentation for the loan</vt:lpstr>
      <vt:lpstr>Legal Documents</vt:lpstr>
    </vt:vector>
  </TitlesOfParts>
  <Company>M&amp;T Bank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Segments and Services</dc:title>
  <dc:creator>EILAAAM</dc:creator>
  <cp:lastModifiedBy>Jordan, Melissa</cp:lastModifiedBy>
  <cp:revision>428</cp:revision>
  <cp:lastPrinted>2023-03-20T16:28:37Z</cp:lastPrinted>
  <dcterms:created xsi:type="dcterms:W3CDTF">2008-05-27T04:40:44Z</dcterms:created>
  <dcterms:modified xsi:type="dcterms:W3CDTF">2023-03-20T16:30:40Z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0x0101009077062E024E9148A35A2F60EC9E228C</vt:lpwstr>
  </property>
</Properties>
</file>